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04" r:id="rId2"/>
    <p:sldId id="305" r:id="rId3"/>
    <p:sldId id="306" r:id="rId4"/>
    <p:sldId id="307" r:id="rId5"/>
    <p:sldId id="320" r:id="rId6"/>
    <p:sldId id="299" r:id="rId7"/>
    <p:sldId id="303" r:id="rId8"/>
    <p:sldId id="285" r:id="rId9"/>
    <p:sldId id="271" r:id="rId10"/>
    <p:sldId id="300" r:id="rId11"/>
    <p:sldId id="301" r:id="rId12"/>
    <p:sldId id="319" r:id="rId13"/>
    <p:sldId id="308" r:id="rId14"/>
    <p:sldId id="309" r:id="rId15"/>
    <p:sldId id="296" r:id="rId16"/>
    <p:sldId id="310" r:id="rId17"/>
    <p:sldId id="317" r:id="rId18"/>
    <p:sldId id="297" r:id="rId19"/>
    <p:sldId id="311" r:id="rId20"/>
    <p:sldId id="312" r:id="rId21"/>
    <p:sldId id="278" r:id="rId22"/>
    <p:sldId id="281" r:id="rId23"/>
    <p:sldId id="316" r:id="rId24"/>
    <p:sldId id="315" r:id="rId25"/>
    <p:sldId id="295" r:id="rId26"/>
    <p:sldId id="321" r:id="rId27"/>
    <p:sldId id="313" r:id="rId28"/>
    <p:sldId id="32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 Beach" initials="W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9" autoAdjust="0"/>
    <p:restoredTop sz="94291" autoAdjust="0"/>
  </p:normalViewPr>
  <p:slideViewPr>
    <p:cSldViewPr snapToGrid="0">
      <p:cViewPr varScale="1">
        <p:scale>
          <a:sx n="98" d="100"/>
          <a:sy n="98" d="100"/>
        </p:scale>
        <p:origin x="96" y="10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77D14A-4D4E-47C3-A78C-B1AEAFA3D0A0}" type="datetimeFigureOut">
              <a:rPr lang="en-GB" smtClean="0"/>
              <a:t>09/07/2025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605137-0461-40AD-B8FB-41C3B58855A7}" type="slidenum">
              <a:rPr lang="en-GB" smtClean="0"/>
              <a:t>‹#›</a:t>
            </a:fld>
            <a:endParaRPr lang="en-GB" dirty="0"/>
          </a:p>
        </p:txBody>
      </p:sp>
    </p:spTree>
    <p:extLst>
      <p:ext uri="{BB962C8B-B14F-4D97-AF65-F5344CB8AC3E}">
        <p14:creationId xmlns:p14="http://schemas.microsoft.com/office/powerpoint/2010/main" val="214958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605137-0461-40AD-B8FB-41C3B58855A7}" type="slidenum">
              <a:rPr lang="en-GB" smtClean="0"/>
              <a:t>3</a:t>
            </a:fld>
            <a:endParaRPr lang="en-GB" dirty="0"/>
          </a:p>
        </p:txBody>
      </p:sp>
    </p:spTree>
    <p:extLst>
      <p:ext uri="{BB962C8B-B14F-4D97-AF65-F5344CB8AC3E}">
        <p14:creationId xmlns:p14="http://schemas.microsoft.com/office/powerpoint/2010/main" val="2417341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605137-0461-40AD-B8FB-41C3B58855A7}" type="slidenum">
              <a:rPr lang="en-GB" smtClean="0"/>
              <a:t>6</a:t>
            </a:fld>
            <a:endParaRPr lang="en-GB" dirty="0"/>
          </a:p>
        </p:txBody>
      </p:sp>
    </p:spTree>
    <p:extLst>
      <p:ext uri="{BB962C8B-B14F-4D97-AF65-F5344CB8AC3E}">
        <p14:creationId xmlns:p14="http://schemas.microsoft.com/office/powerpoint/2010/main" val="3296416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605137-0461-40AD-B8FB-41C3B58855A7}" type="slidenum">
              <a:rPr lang="en-GB" smtClean="0"/>
              <a:t>7</a:t>
            </a:fld>
            <a:endParaRPr lang="en-GB" dirty="0"/>
          </a:p>
        </p:txBody>
      </p:sp>
    </p:spTree>
    <p:extLst>
      <p:ext uri="{BB962C8B-B14F-4D97-AF65-F5344CB8AC3E}">
        <p14:creationId xmlns:p14="http://schemas.microsoft.com/office/powerpoint/2010/main" val="190620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3605137-0461-40AD-B8FB-41C3B58855A7}" type="slidenum">
              <a:rPr lang="en-GB" smtClean="0"/>
              <a:t>8</a:t>
            </a:fld>
            <a:endParaRPr lang="en-GB" dirty="0"/>
          </a:p>
        </p:txBody>
      </p:sp>
    </p:spTree>
    <p:extLst>
      <p:ext uri="{BB962C8B-B14F-4D97-AF65-F5344CB8AC3E}">
        <p14:creationId xmlns:p14="http://schemas.microsoft.com/office/powerpoint/2010/main" val="25966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605137-0461-40AD-B8FB-41C3B58855A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0012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605137-0461-40AD-B8FB-41C3B58855A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178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87C5F-3C9C-4392-9AC9-C79F535DEB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581FD5D-36F9-469F-B20E-5F32F65788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E58D67-72BD-42CE-8071-AC2BBE571395}"/>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E1438D64-C293-41EB-B314-B0124BF0B90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3AE95E6-BB5D-4CD7-A9B1-59158D8DF769}"/>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281615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DA106-2702-47C8-A4BB-AB51932FB3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6F3667-707B-4A62-8624-0299B4E2E8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E0C26C-857D-44C0-9ACE-FDC653DE1394}"/>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103AB425-75E4-4C41-8205-61397EF6111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CDBEBA9-EB1A-4F42-8ADE-DA002BD9C1C6}"/>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2159892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9410C3-3886-4C61-A27B-A10F3C0DE04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C40148-9880-4CA2-935E-1F74DC04BB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2BF27C6-E692-4AE3-AF86-826011048E76}"/>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2E4D7AEB-60B1-450E-AA69-E59D55A77BD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0FCCD46-375C-4DA8-9AD6-BAC9DAE29B06}"/>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1775341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DF899-92A8-4D74-A347-C97AF479E0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FA498EE-E943-4485-86AF-2D090C9B2D9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450F83-A477-4C23-AF7A-6DC84C44B8CE}"/>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2D309AD8-604F-45EF-9CD9-A69AA11BCB9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20FA617-B233-48A1-85A8-BAF6BB08231C}"/>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337610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D617F-BE3A-422E-BFFA-67FF8B9924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B9082AD-A63A-4101-B057-F87B50C171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2CEC485-1181-4D5C-A36A-7F698F09C1C5}"/>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CA1B24C6-DC45-4DF9-8038-E25E0805EC2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D3C8A21-9064-4BC8-8A46-6D09B2BF52D5}"/>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259235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158E1-AED4-4BBC-9719-A4CA2B33D1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941CE7-6875-4BF4-8C3D-292B73A5133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2AA575A-63D3-4351-AF0C-CC34F2D5939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EFB28DC-B834-43FE-B5D8-D41F14930A48}"/>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6" name="Footer Placeholder 5">
            <a:extLst>
              <a:ext uri="{FF2B5EF4-FFF2-40B4-BE49-F238E27FC236}">
                <a16:creationId xmlns:a16="http://schemas.microsoft.com/office/drawing/2014/main" id="{58D16E0F-BBD6-4A9A-A496-E9334143530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5E99F9A-E086-4FB9-B1C2-B205B1924AA1}"/>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4026520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0364C-EFB0-4DC1-B2AA-2B8055FCD15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729285-9E31-4691-A9A0-271EDEB52D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B44EFD6-88A9-4909-8D7C-CC52C72484F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EA6D9CF-0864-4279-A877-54726179BA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ADACEA8-1BAC-42FA-9EE3-588864BE249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A2D509-EDA4-4BF6-8B83-A4E245FE07CF}"/>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8" name="Footer Placeholder 7">
            <a:extLst>
              <a:ext uri="{FF2B5EF4-FFF2-40B4-BE49-F238E27FC236}">
                <a16:creationId xmlns:a16="http://schemas.microsoft.com/office/drawing/2014/main" id="{22692E6D-F5BB-4F9A-B1EC-8F97DEB1C7A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B818018-C901-4C4B-981F-B7B88B42CB08}"/>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340786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4321B-B7C4-4468-B604-B99FE72C24E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EBFFA81-8F95-4F11-94B6-9DD154EA37FF}"/>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4" name="Footer Placeholder 3">
            <a:extLst>
              <a:ext uri="{FF2B5EF4-FFF2-40B4-BE49-F238E27FC236}">
                <a16:creationId xmlns:a16="http://schemas.microsoft.com/office/drawing/2014/main" id="{77DB9C53-EDDD-46BC-90D2-70FD4381B72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07EE7C5-8757-42CA-9025-4DD4AF8CA8A2}"/>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198102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86B27-DE63-43C4-9359-6B7D6963CFDF}"/>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3" name="Footer Placeholder 2">
            <a:extLst>
              <a:ext uri="{FF2B5EF4-FFF2-40B4-BE49-F238E27FC236}">
                <a16:creationId xmlns:a16="http://schemas.microsoft.com/office/drawing/2014/main" id="{4A896B05-15FF-4395-8B2B-290237353A64}"/>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2A4EE907-DB6E-4171-AE73-355F6C1D3E5B}"/>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3891817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F34D8-D0F7-4352-9E6A-3B1614482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9B897DE-A948-4EA4-8300-150F70B57D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68CFA22-4B29-469F-8029-A4F0ED28F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EED8008-218D-440E-9D32-F163645B59FD}"/>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6" name="Footer Placeholder 5">
            <a:extLst>
              <a:ext uri="{FF2B5EF4-FFF2-40B4-BE49-F238E27FC236}">
                <a16:creationId xmlns:a16="http://schemas.microsoft.com/office/drawing/2014/main" id="{57982725-A90C-4E79-A97C-7900DADF88F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0F27D85-E8E5-4BFA-BD0A-B1E09A03F972}"/>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398016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EA46-E78C-4BCD-9F4F-0B3241183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EEB7F4-1059-4157-A065-97A68C1AB8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4DDD2DB2-C1EB-4DC2-A249-300EB32753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836996D-A8BD-4A98-A79B-EE68FE01BF76}"/>
              </a:ext>
            </a:extLst>
          </p:cNvPr>
          <p:cNvSpPr>
            <a:spLocks noGrp="1"/>
          </p:cNvSpPr>
          <p:nvPr>
            <p:ph type="dt" sz="half" idx="10"/>
          </p:nvPr>
        </p:nvSpPr>
        <p:spPr/>
        <p:txBody>
          <a:bodyPr/>
          <a:lstStyle/>
          <a:p>
            <a:fld id="{23D9D30E-B6C3-4E4C-B46A-074A92D1D91F}" type="datetimeFigureOut">
              <a:rPr lang="en-GB" smtClean="0"/>
              <a:t>09/07/2025</a:t>
            </a:fld>
            <a:endParaRPr lang="en-GB" dirty="0"/>
          </a:p>
        </p:txBody>
      </p:sp>
      <p:sp>
        <p:nvSpPr>
          <p:cNvPr id="6" name="Footer Placeholder 5">
            <a:extLst>
              <a:ext uri="{FF2B5EF4-FFF2-40B4-BE49-F238E27FC236}">
                <a16:creationId xmlns:a16="http://schemas.microsoft.com/office/drawing/2014/main" id="{C494024B-05AD-49A4-A512-E90650DE9FB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2479B0B-020B-4590-91D5-BCFE9AFD42A4}"/>
              </a:ext>
            </a:extLst>
          </p:cNvPr>
          <p:cNvSpPr>
            <a:spLocks noGrp="1"/>
          </p:cNvSpPr>
          <p:nvPr>
            <p:ph type="sldNum" sz="quarter" idx="12"/>
          </p:nvPr>
        </p:nvSpPr>
        <p:spPr/>
        <p:txBody>
          <a:bodyPr/>
          <a:lstStyle/>
          <a:p>
            <a:fld id="{FB78F324-B0A4-4731-B1E5-AB75DBAD6184}" type="slidenum">
              <a:rPr lang="en-GB" smtClean="0"/>
              <a:t>‹#›</a:t>
            </a:fld>
            <a:endParaRPr lang="en-GB" dirty="0"/>
          </a:p>
        </p:txBody>
      </p:sp>
    </p:spTree>
    <p:extLst>
      <p:ext uri="{BB962C8B-B14F-4D97-AF65-F5344CB8AC3E}">
        <p14:creationId xmlns:p14="http://schemas.microsoft.com/office/powerpoint/2010/main" val="3880471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90425B-C641-4B56-BABD-58DD022F93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16AE3CC-07FA-4776-8B7D-A0AC7E4DCE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816B64-E4CD-4CED-88E4-04866DC666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9D30E-B6C3-4E4C-B46A-074A92D1D91F}" type="datetimeFigureOut">
              <a:rPr lang="en-GB" smtClean="0"/>
              <a:t>09/07/2025</a:t>
            </a:fld>
            <a:endParaRPr lang="en-GB" dirty="0"/>
          </a:p>
        </p:txBody>
      </p:sp>
      <p:sp>
        <p:nvSpPr>
          <p:cNvPr id="5" name="Footer Placeholder 4">
            <a:extLst>
              <a:ext uri="{FF2B5EF4-FFF2-40B4-BE49-F238E27FC236}">
                <a16:creationId xmlns:a16="http://schemas.microsoft.com/office/drawing/2014/main" id="{1DAA7711-E419-4EB5-93D4-EFABA466F8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2B6FE62-85F5-498D-9C24-1ECFE9710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78F324-B0A4-4731-B1E5-AB75DBAD6184}" type="slidenum">
              <a:rPr lang="en-GB" smtClean="0"/>
              <a:t>‹#›</a:t>
            </a:fld>
            <a:endParaRPr lang="en-GB" dirty="0"/>
          </a:p>
        </p:txBody>
      </p:sp>
      <p:sp>
        <p:nvSpPr>
          <p:cNvPr id="8" name="TextBox 7">
            <a:extLst>
              <a:ext uri="{FF2B5EF4-FFF2-40B4-BE49-F238E27FC236}">
                <a16:creationId xmlns:a16="http://schemas.microsoft.com/office/drawing/2014/main" id="{544E5284-0531-2C28-9628-F698D3049158}"/>
              </a:ext>
            </a:extLst>
          </p:cNvPr>
          <p:cNvSpPr txBox="1"/>
          <p:nvPr userDrawn="1">
            <p:extLst>
              <p:ext uri="{1162E1C5-73C7-4A58-AE30-91384D911F3F}">
                <p184:classification xmlns:p184="http://schemas.microsoft.com/office/powerpoint/2018/4/main" val="ftr"/>
              </p:ext>
            </p:extLst>
          </p:nvPr>
        </p:nvSpPr>
        <p:spPr>
          <a:xfrm>
            <a:off x="63500" y="6642100"/>
            <a:ext cx="433388" cy="152400"/>
          </a:xfrm>
          <a:prstGeom prst="rect">
            <a:avLst/>
          </a:prstGeom>
        </p:spPr>
        <p:txBody>
          <a:bodyPr horzOverflow="overflow" lIns="0" tIns="0" rIns="0" bIns="0">
            <a:spAutoFit/>
          </a:bodyPr>
          <a:lstStyle/>
          <a:p>
            <a:pPr algn="l"/>
            <a:r>
              <a:rPr lang="en-GB" sz="1000">
                <a:solidFill>
                  <a:srgbClr val="008000"/>
                </a:solidFill>
                <a:latin typeface="Calibri" panose="020F0502020204030204" pitchFamily="34" charset="0"/>
                <a:cs typeface="Calibri" panose="020F0502020204030204" pitchFamily="34" charset="0"/>
              </a:rPr>
              <a:t>Internal</a:t>
            </a:r>
          </a:p>
        </p:txBody>
      </p:sp>
    </p:spTree>
    <p:extLst>
      <p:ext uri="{BB962C8B-B14F-4D97-AF65-F5344CB8AC3E}">
        <p14:creationId xmlns:p14="http://schemas.microsoft.com/office/powerpoint/2010/main" val="2970726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fixtures@hellenicleague.co.uk" TargetMode="External"/><Relationship Id="rId2" Type="http://schemas.openxmlformats.org/officeDocument/2006/relationships/hyperlink" Target="mailto:operations@hellenicleague.co.uk" TargetMode="External"/><Relationship Id="rId1" Type="http://schemas.openxmlformats.org/officeDocument/2006/relationships/slideLayout" Target="../slideLayouts/slideLayout7.xml"/><Relationship Id="rId5" Type="http://schemas.openxmlformats.org/officeDocument/2006/relationships/hyperlink" Target="mailto:chairman@hellenicleague.co.uk" TargetMode="External"/><Relationship Id="rId4" Type="http://schemas.openxmlformats.org/officeDocument/2006/relationships/hyperlink" Target="mailto:secretary@hellenicleague.co.u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P8XNbJoM2h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grassrootstechnology.thefa.com/support/solutions/folders/48000690410"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CC51-133B-C951-A6F6-C2062361CF3A}"/>
              </a:ext>
            </a:extLst>
          </p:cNvPr>
          <p:cNvSpPr>
            <a:spLocks noGrp="1"/>
          </p:cNvSpPr>
          <p:nvPr>
            <p:ph type="title"/>
          </p:nvPr>
        </p:nvSpPr>
        <p:spPr>
          <a:xfrm>
            <a:off x="838200" y="365125"/>
            <a:ext cx="10515600" cy="2706549"/>
          </a:xfrm>
        </p:spPr>
        <p:txBody>
          <a:bodyPr>
            <a:normAutofit/>
          </a:bodyPr>
          <a:lstStyle/>
          <a:p>
            <a:pPr algn="ctr"/>
            <a:r>
              <a:rPr lang="en-GB" b="1" dirty="0" err="1">
                <a:latin typeface="+mn-lt"/>
              </a:rPr>
              <a:t>uhlsport</a:t>
            </a:r>
            <a:r>
              <a:rPr lang="en-GB" b="1" dirty="0">
                <a:latin typeface="+mn-lt"/>
              </a:rPr>
              <a:t> Hellenic League</a:t>
            </a:r>
            <a:br>
              <a:rPr lang="en-GB" b="1" dirty="0">
                <a:latin typeface="+mn-lt"/>
              </a:rPr>
            </a:br>
            <a:br>
              <a:rPr lang="en-GB" b="1" dirty="0">
                <a:latin typeface="+mn-lt"/>
              </a:rPr>
            </a:br>
            <a:r>
              <a:rPr lang="en-GB" sz="3200" b="1" dirty="0">
                <a:latin typeface="+mn-lt"/>
              </a:rPr>
              <a:t>Club Administration assistance</a:t>
            </a:r>
            <a:br>
              <a:rPr lang="en-GB" sz="3200" b="1" dirty="0">
                <a:latin typeface="+mn-lt"/>
              </a:rPr>
            </a:br>
            <a:r>
              <a:rPr lang="en-GB" sz="2400" b="1" dirty="0">
                <a:latin typeface="+mn-lt"/>
              </a:rPr>
              <a:t>(June 2025)</a:t>
            </a:r>
          </a:p>
        </p:txBody>
      </p:sp>
      <p:pic>
        <p:nvPicPr>
          <p:cNvPr id="4" name="Content Placeholder 3">
            <a:extLst>
              <a:ext uri="{FF2B5EF4-FFF2-40B4-BE49-F238E27FC236}">
                <a16:creationId xmlns:a16="http://schemas.microsoft.com/office/drawing/2014/main" id="{1BED1AD7-9512-0466-51B5-871AC4A376C4}"/>
              </a:ext>
            </a:extLst>
          </p:cNvPr>
          <p:cNvPicPr>
            <a:picLocks noGrp="1" noChangeAspect="1"/>
          </p:cNvPicPr>
          <p:nvPr>
            <p:ph idx="1"/>
          </p:nvPr>
        </p:nvPicPr>
        <p:blipFill>
          <a:blip r:embed="rId2"/>
          <a:stretch>
            <a:fillRect/>
          </a:stretch>
        </p:blipFill>
        <p:spPr>
          <a:xfrm>
            <a:off x="400234" y="476250"/>
            <a:ext cx="2117052" cy="2595424"/>
          </a:xfrm>
          <a:prstGeom prst="rect">
            <a:avLst/>
          </a:prstGeom>
        </p:spPr>
      </p:pic>
      <p:pic>
        <p:nvPicPr>
          <p:cNvPr id="5" name="Picture 4">
            <a:extLst>
              <a:ext uri="{FF2B5EF4-FFF2-40B4-BE49-F238E27FC236}">
                <a16:creationId xmlns:a16="http://schemas.microsoft.com/office/drawing/2014/main" id="{A66DAFBF-1FC5-366D-15EA-DBE4C4B67E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72474" y="600792"/>
            <a:ext cx="2210539" cy="2671668"/>
          </a:xfrm>
          <a:prstGeom prst="rect">
            <a:avLst/>
          </a:prstGeom>
          <a:noFill/>
          <a:ln>
            <a:noFill/>
          </a:ln>
        </p:spPr>
      </p:pic>
      <p:graphicFrame>
        <p:nvGraphicFramePr>
          <p:cNvPr id="10" name="Table 10">
            <a:extLst>
              <a:ext uri="{FF2B5EF4-FFF2-40B4-BE49-F238E27FC236}">
                <a16:creationId xmlns:a16="http://schemas.microsoft.com/office/drawing/2014/main" id="{A3CA9C40-2155-76E0-09AD-7C4A1917879C}"/>
              </a:ext>
            </a:extLst>
          </p:cNvPr>
          <p:cNvGraphicFramePr>
            <a:graphicFrameLocks noGrp="1"/>
          </p:cNvGraphicFramePr>
          <p:nvPr/>
        </p:nvGraphicFramePr>
        <p:xfrm>
          <a:off x="1152294" y="3665035"/>
          <a:ext cx="10125306" cy="1204332"/>
        </p:xfrm>
        <a:graphic>
          <a:graphicData uri="http://schemas.openxmlformats.org/drawingml/2006/table">
            <a:tbl>
              <a:tblPr firstRow="1" bandRow="1">
                <a:tableStyleId>{5C22544A-7EE6-4342-B048-85BDC9FD1C3A}</a:tableStyleId>
              </a:tblPr>
              <a:tblGrid>
                <a:gridCol w="3375102">
                  <a:extLst>
                    <a:ext uri="{9D8B030D-6E8A-4147-A177-3AD203B41FA5}">
                      <a16:colId xmlns:a16="http://schemas.microsoft.com/office/drawing/2014/main" val="1506490795"/>
                    </a:ext>
                  </a:extLst>
                </a:gridCol>
                <a:gridCol w="3375102">
                  <a:extLst>
                    <a:ext uri="{9D8B030D-6E8A-4147-A177-3AD203B41FA5}">
                      <a16:colId xmlns:a16="http://schemas.microsoft.com/office/drawing/2014/main" val="2502867800"/>
                    </a:ext>
                  </a:extLst>
                </a:gridCol>
                <a:gridCol w="3375102">
                  <a:extLst>
                    <a:ext uri="{9D8B030D-6E8A-4147-A177-3AD203B41FA5}">
                      <a16:colId xmlns:a16="http://schemas.microsoft.com/office/drawing/2014/main" val="2480591692"/>
                    </a:ext>
                  </a:extLst>
                </a:gridCol>
              </a:tblGrid>
              <a:tr h="1204332">
                <a:tc>
                  <a:txBody>
                    <a:bodyPr/>
                    <a:lstStyle/>
                    <a:p>
                      <a:pPr algn="ctr"/>
                      <a:r>
                        <a:rPr lang="en-GB" sz="3600" dirty="0">
                          <a:solidFill>
                            <a:schemeClr val="tx1"/>
                          </a:solidFill>
                        </a:rPr>
                        <a:t>Getting it right first time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200" i="1" dirty="0">
                          <a:solidFill>
                            <a:schemeClr val="tx1"/>
                          </a:solidFill>
                        </a:rPr>
                        <a:t>Including </a:t>
                      </a:r>
                    </a:p>
                    <a:p>
                      <a:pPr algn="ctr"/>
                      <a:r>
                        <a:rPr lang="en-GB" sz="3200" i="1" dirty="0">
                          <a:solidFill>
                            <a:schemeClr val="tx1"/>
                          </a:solidFill>
                        </a:rPr>
                        <a:t>FAQ’s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3200" i="1" dirty="0">
                          <a:solidFill>
                            <a:schemeClr val="tx1"/>
                          </a:solidFill>
                        </a:rPr>
                        <a:t>&amp; Frequent Errors (causing Fines)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7686126"/>
                  </a:ext>
                </a:extLst>
              </a:tr>
            </a:tbl>
          </a:graphicData>
        </a:graphic>
      </p:graphicFrame>
    </p:spTree>
    <p:extLst>
      <p:ext uri="{BB962C8B-B14F-4D97-AF65-F5344CB8AC3E}">
        <p14:creationId xmlns:p14="http://schemas.microsoft.com/office/powerpoint/2010/main" val="3511289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55061-4723-5B48-EA57-9D819F22A0FC}"/>
              </a:ext>
            </a:extLst>
          </p:cNvPr>
          <p:cNvSpPr>
            <a:spLocks noGrp="1"/>
          </p:cNvSpPr>
          <p:nvPr>
            <p:ph type="title"/>
          </p:nvPr>
        </p:nvSpPr>
        <p:spPr>
          <a:xfrm>
            <a:off x="838200" y="365126"/>
            <a:ext cx="10097429" cy="720260"/>
          </a:xfrm>
        </p:spPr>
        <p:txBody>
          <a:bodyPr/>
          <a:lstStyle/>
          <a:p>
            <a:r>
              <a:rPr lang="en-GB" sz="3200" b="1" dirty="0">
                <a:latin typeface="+mn-lt"/>
              </a:rPr>
              <a:t>Player Registration - </a:t>
            </a:r>
            <a:r>
              <a:rPr kumimoji="0" lang="en-GB" sz="2800" b="1" i="1" u="none" strike="noStrike" kern="1200" cap="none" spc="0" normalizeH="0" baseline="0" noProof="0" dirty="0">
                <a:ln>
                  <a:noFill/>
                </a:ln>
                <a:solidFill>
                  <a:prstClr val="black"/>
                </a:solidFill>
                <a:effectLst/>
                <a:highlight>
                  <a:srgbClr val="00FF00"/>
                </a:highlight>
                <a:uLnTx/>
                <a:uFillTx/>
                <a:latin typeface="Calibri" panose="020F0502020204030204"/>
                <a:ea typeface="+mj-ea"/>
                <a:cs typeface="+mj-cs"/>
              </a:rPr>
              <a:t>This is the Responsibility of the Club</a:t>
            </a:r>
            <a:endParaRPr lang="en-GB" sz="2800" b="1" i="1" dirty="0">
              <a:highlight>
                <a:srgbClr val="00FF00"/>
              </a:highlight>
              <a:latin typeface="+mn-lt"/>
            </a:endParaRPr>
          </a:p>
        </p:txBody>
      </p:sp>
      <p:sp>
        <p:nvSpPr>
          <p:cNvPr id="3" name="Content Placeholder 2">
            <a:extLst>
              <a:ext uri="{FF2B5EF4-FFF2-40B4-BE49-F238E27FC236}">
                <a16:creationId xmlns:a16="http://schemas.microsoft.com/office/drawing/2014/main" id="{070C7912-71E5-0211-2104-A4CBB6957144}"/>
              </a:ext>
            </a:extLst>
          </p:cNvPr>
          <p:cNvSpPr>
            <a:spLocks noGrp="1"/>
          </p:cNvSpPr>
          <p:nvPr>
            <p:ph idx="1"/>
          </p:nvPr>
        </p:nvSpPr>
        <p:spPr>
          <a:xfrm>
            <a:off x="420029" y="1241503"/>
            <a:ext cx="11351941" cy="5009802"/>
          </a:xfrm>
        </p:spPr>
        <p:txBody>
          <a:bodyPr/>
          <a:lstStyle/>
          <a:p>
            <a:r>
              <a:rPr lang="en-GB" b="1" dirty="0"/>
              <a:t>Process</a:t>
            </a:r>
            <a:r>
              <a:rPr lang="en-GB" dirty="0"/>
              <a:t> </a:t>
            </a:r>
          </a:p>
          <a:p>
            <a:pPr lvl="1"/>
            <a:r>
              <a:rPr lang="en-GB" b="1" dirty="0"/>
              <a:t>Player completes &amp; signs Registration Form (&amp; Parental Consent Form if needed)</a:t>
            </a:r>
          </a:p>
          <a:p>
            <a:pPr lvl="1"/>
            <a:r>
              <a:rPr lang="en-GB" b="1" dirty="0"/>
              <a:t>Player electronically registered by Club on FA Whole Game System. Ensure that the player is registered for all applicable teams in the club)</a:t>
            </a:r>
          </a:p>
          <a:p>
            <a:pPr lvl="1"/>
            <a:r>
              <a:rPr lang="en-GB" b="1" dirty="0"/>
              <a:t>Player details appear (overnight) to League. </a:t>
            </a:r>
          </a:p>
          <a:p>
            <a:pPr lvl="1"/>
            <a:r>
              <a:rPr lang="en-GB" b="1" dirty="0"/>
              <a:t>League authorise registration (that day)</a:t>
            </a:r>
          </a:p>
          <a:p>
            <a:pPr lvl="1"/>
            <a:r>
              <a:rPr lang="en-GB" b="1" dirty="0"/>
              <a:t>Player details appear in Club Player list in FA Full Time. </a:t>
            </a:r>
          </a:p>
          <a:p>
            <a:pPr lvl="1"/>
            <a:r>
              <a:rPr lang="en-GB" b="1" dirty="0"/>
              <a:t>Player available for selection. </a:t>
            </a:r>
          </a:p>
          <a:p>
            <a:pPr lvl="1"/>
            <a:r>
              <a:rPr lang="en-GB" b="1" dirty="0"/>
              <a:t>Club retains all documents for inspection at any point.</a:t>
            </a:r>
            <a:endParaRPr lang="en-GB"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3000" b="1" i="1"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No Player is available for selection until they appear in the FA FULL TIME Players List for that club</a:t>
            </a:r>
          </a:p>
          <a:p>
            <a:pPr marL="457200" lvl="1" indent="0">
              <a:buNone/>
            </a:pPr>
            <a:endParaRPr lang="en-GB" dirty="0"/>
          </a:p>
          <a:p>
            <a:pPr lvl="1"/>
            <a:endParaRPr lang="en-GB" dirty="0"/>
          </a:p>
          <a:p>
            <a:pPr lvl="1"/>
            <a:endParaRPr lang="en-GB" dirty="0"/>
          </a:p>
        </p:txBody>
      </p:sp>
    </p:spTree>
    <p:extLst>
      <p:ext uri="{BB962C8B-B14F-4D97-AF65-F5344CB8AC3E}">
        <p14:creationId xmlns:p14="http://schemas.microsoft.com/office/powerpoint/2010/main" val="2833154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22296-2F69-D76D-BCC1-A5C6CA09248B}"/>
              </a:ext>
            </a:extLst>
          </p:cNvPr>
          <p:cNvSpPr>
            <a:spLocks noGrp="1"/>
          </p:cNvSpPr>
          <p:nvPr>
            <p:ph type="title"/>
          </p:nvPr>
        </p:nvSpPr>
        <p:spPr>
          <a:xfrm>
            <a:off x="838200" y="365126"/>
            <a:ext cx="10515600" cy="961870"/>
          </a:xfrm>
        </p:spPr>
        <p:txBody>
          <a:bodyPr>
            <a:normAutofit/>
          </a:bodyPr>
          <a:lstStyle/>
          <a:p>
            <a:r>
              <a:rPr kumimoji="0" lang="en-GB" sz="3600" b="1" i="0" u="none" strike="noStrike" kern="1200" cap="none" spc="0" normalizeH="0" baseline="0" noProof="0" dirty="0">
                <a:ln>
                  <a:noFill/>
                </a:ln>
                <a:solidFill>
                  <a:prstClr val="black"/>
                </a:solidFill>
                <a:effectLst/>
                <a:uLnTx/>
                <a:uFillTx/>
                <a:latin typeface="Calibri" panose="020F0502020204030204"/>
                <a:ea typeface="+mj-ea"/>
                <a:cs typeface="+mj-cs"/>
              </a:rPr>
              <a:t>Player Registration - </a:t>
            </a:r>
            <a:r>
              <a:rPr kumimoji="0" lang="en-GB" sz="3600" b="1" i="1" u="none" strike="noStrike" kern="1200" cap="none" spc="0" normalizeH="0" baseline="0" noProof="0" dirty="0">
                <a:ln>
                  <a:noFill/>
                </a:ln>
                <a:solidFill>
                  <a:prstClr val="black"/>
                </a:solidFill>
                <a:effectLst/>
                <a:uLnTx/>
                <a:uFillTx/>
                <a:latin typeface="Calibri" panose="020F0502020204030204"/>
                <a:ea typeface="+mj-ea"/>
                <a:cs typeface="+mj-cs"/>
              </a:rPr>
              <a:t>Process &amp; what if ………..</a:t>
            </a:r>
            <a:endParaRPr lang="en-GB" sz="3600" dirty="0"/>
          </a:p>
        </p:txBody>
      </p:sp>
      <p:sp>
        <p:nvSpPr>
          <p:cNvPr id="3" name="Content Placeholder 2">
            <a:extLst>
              <a:ext uri="{FF2B5EF4-FFF2-40B4-BE49-F238E27FC236}">
                <a16:creationId xmlns:a16="http://schemas.microsoft.com/office/drawing/2014/main" id="{97DC1931-6A4B-D802-E643-E3B39BEF53FC}"/>
              </a:ext>
            </a:extLst>
          </p:cNvPr>
          <p:cNvSpPr>
            <a:spLocks noGrp="1"/>
          </p:cNvSpPr>
          <p:nvPr>
            <p:ph idx="1"/>
          </p:nvPr>
        </p:nvSpPr>
        <p:spPr>
          <a:xfrm>
            <a:off x="483220" y="1509132"/>
            <a:ext cx="11210692" cy="4021873"/>
          </a:xfrm>
        </p:spPr>
        <p:txBody>
          <a:bodyPr>
            <a:normAutofit fontScale="55000" lnSpcReduction="20000"/>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GB" sz="5100" b="1" i="0" u="none" strike="noStrike" kern="1200" cap="none" spc="0" normalizeH="0" baseline="0" noProof="0" dirty="0">
                <a:ln>
                  <a:noFill/>
                </a:ln>
                <a:solidFill>
                  <a:prstClr val="black"/>
                </a:solidFill>
                <a:effectLst/>
                <a:uLnTx/>
                <a:uFillTx/>
                <a:latin typeface="Calibri" panose="020F0502020204030204"/>
                <a:ea typeface="+mn-ea"/>
                <a:cs typeface="+mn-cs"/>
              </a:rPr>
              <a:t>Player has not appeared in our FA Full Time Players List for </a:t>
            </a:r>
            <a:r>
              <a:rPr lang="en-GB" sz="5100" b="1" dirty="0">
                <a:solidFill>
                  <a:prstClr val="black"/>
                </a:solidFill>
                <a:latin typeface="Calibri" panose="020F0502020204030204"/>
              </a:rPr>
              <a:t>your</a:t>
            </a:r>
            <a:r>
              <a:rPr kumimoji="0" lang="en-GB" sz="5100" b="1" i="0" u="none" strike="noStrike" kern="1200" cap="none" spc="0" normalizeH="0" baseline="0" noProof="0" dirty="0">
                <a:ln>
                  <a:noFill/>
                </a:ln>
                <a:solidFill>
                  <a:prstClr val="black"/>
                </a:solidFill>
                <a:effectLst/>
                <a:uLnTx/>
                <a:uFillTx/>
                <a:latin typeface="Calibri" panose="020F0502020204030204"/>
                <a:ea typeface="+mn-ea"/>
                <a:cs typeface="+mn-cs"/>
              </a:rPr>
              <a:t> teams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Is a Parental Consent Form </a:t>
            </a:r>
            <a:r>
              <a:rPr kumimoji="0" lang="en-GB" sz="3800" b="1" i="0" u="none" strike="noStrike" kern="1200" cap="none" spc="0" normalizeH="0" baseline="0" noProof="0" dirty="0" err="1">
                <a:ln>
                  <a:noFill/>
                </a:ln>
                <a:solidFill>
                  <a:prstClr val="black"/>
                </a:solidFill>
                <a:effectLst/>
                <a:uLnTx/>
                <a:uFillTx/>
                <a:latin typeface="Calibri" panose="020F0502020204030204"/>
                <a:ea typeface="+mn-ea"/>
                <a:cs typeface="+mn-cs"/>
              </a:rPr>
              <a:t>form</a:t>
            </a: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 needed? (Submit a completed version).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GB" sz="3800" b="1" dirty="0">
                <a:solidFill>
                  <a:prstClr val="black"/>
                </a:solidFill>
                <a:latin typeface="Calibri" panose="020F0502020204030204"/>
              </a:rPr>
              <a:t>Was player ticked for that team (1</a:t>
            </a:r>
            <a:r>
              <a:rPr lang="en-GB" sz="3800" b="1" baseline="30000" dirty="0">
                <a:solidFill>
                  <a:prstClr val="black"/>
                </a:solidFill>
                <a:latin typeface="Calibri" panose="020F0502020204030204"/>
              </a:rPr>
              <a:t>st</a:t>
            </a:r>
            <a:r>
              <a:rPr lang="en-GB" sz="3800" b="1" dirty="0">
                <a:solidFill>
                  <a:prstClr val="black"/>
                </a:solidFill>
                <a:latin typeface="Calibri" panose="020F0502020204030204"/>
              </a:rPr>
              <a:t> &amp; Res) at WGS registration by club.</a:t>
            </a:r>
            <a:endPar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Look at expected timescales. </a:t>
            </a:r>
          </a:p>
          <a:p>
            <a:pPr lvl="2">
              <a:defRPr/>
            </a:pP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Contact League to check that Player Name has reached them. </a:t>
            </a:r>
          </a:p>
          <a:p>
            <a:pPr lvl="2">
              <a:defRPr/>
            </a:pP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If the Player Name had not reached The League through the Whole Game System, then </a:t>
            </a:r>
            <a:r>
              <a:rPr kumimoji="0" lang="en-GB" sz="3800" b="1"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contact your County FA </a:t>
            </a:r>
            <a:r>
              <a:rPr kumimoji="0" lang="en-GB" sz="3800" b="1" i="0" u="none" strike="noStrike" kern="1200" cap="none" spc="0" normalizeH="0" baseline="0" noProof="0" dirty="0">
                <a:ln>
                  <a:noFill/>
                </a:ln>
                <a:solidFill>
                  <a:prstClr val="black"/>
                </a:solidFill>
                <a:effectLst/>
                <a:uLnTx/>
                <a:uFillTx/>
                <a:latin typeface="Calibri" panose="020F0502020204030204"/>
                <a:ea typeface="+mn-ea"/>
                <a:cs typeface="+mn-cs"/>
              </a:rPr>
              <a:t>to resolve. The League officially has no access to Whole Game System in this area.</a:t>
            </a:r>
          </a:p>
          <a:p>
            <a:pPr lvl="2">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90000"/>
              </a:lnSpc>
              <a:spcBef>
                <a:spcPts val="500"/>
              </a:spcBef>
              <a:spcAft>
                <a:spcPts val="0"/>
              </a:spcAft>
              <a:buClrTx/>
              <a:buSzTx/>
              <a:buNone/>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4500" b="1" i="1"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Do not take a chance. </a:t>
            </a:r>
            <a:r>
              <a:rPr kumimoji="0" lang="en-GB" sz="4500" b="1" i="1"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No Player is available for selection until they appear in the FA FULL TIME Players List for that club</a:t>
            </a:r>
          </a:p>
          <a:p>
            <a:endParaRPr lang="en-GB" dirty="0"/>
          </a:p>
        </p:txBody>
      </p:sp>
    </p:spTree>
    <p:extLst>
      <p:ext uri="{BB962C8B-B14F-4D97-AF65-F5344CB8AC3E}">
        <p14:creationId xmlns:p14="http://schemas.microsoft.com/office/powerpoint/2010/main" val="1593995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CC51-133B-C951-A6F6-C2062361CF3A}"/>
              </a:ext>
            </a:extLst>
          </p:cNvPr>
          <p:cNvSpPr>
            <a:spLocks noGrp="1"/>
          </p:cNvSpPr>
          <p:nvPr>
            <p:ph type="title"/>
          </p:nvPr>
        </p:nvSpPr>
        <p:spPr>
          <a:xfrm>
            <a:off x="838200" y="365127"/>
            <a:ext cx="10476571" cy="1386838"/>
          </a:xfrm>
        </p:spPr>
        <p:txBody>
          <a:bodyPr>
            <a:normAutofit/>
          </a:bodyPr>
          <a:lstStyle/>
          <a:p>
            <a:pPr algn="ctr"/>
            <a:r>
              <a:rPr lang="en-GB" b="1" dirty="0" err="1">
                <a:latin typeface="+mn-lt"/>
              </a:rPr>
              <a:t>uhlsport</a:t>
            </a:r>
            <a:r>
              <a:rPr lang="en-GB" b="1" dirty="0">
                <a:latin typeface="+mn-lt"/>
              </a:rPr>
              <a:t> Hellenic League</a:t>
            </a:r>
            <a:r>
              <a:rPr lang="en-GB" sz="2800" b="1" dirty="0">
                <a:latin typeface="+mn-lt"/>
              </a:rPr>
              <a:t> </a:t>
            </a:r>
            <a:r>
              <a:rPr lang="en-GB" sz="1200" b="1" dirty="0">
                <a:latin typeface="+mn-lt"/>
              </a:rPr>
              <a:t> </a:t>
            </a:r>
            <a:br>
              <a:rPr lang="en-GB" sz="1200" b="1" dirty="0">
                <a:latin typeface="+mn-lt"/>
              </a:rPr>
            </a:br>
            <a:r>
              <a:rPr kumimoji="0" lang="en-GB" sz="4000" b="1" i="0" u="none" strike="noStrike" kern="1200" cap="none" spc="0" normalizeH="0" baseline="0" noProof="0" dirty="0">
                <a:ln>
                  <a:noFill/>
                </a:ln>
                <a:solidFill>
                  <a:prstClr val="black"/>
                </a:solidFill>
                <a:effectLst/>
                <a:uLnTx/>
                <a:uFillTx/>
                <a:latin typeface="+mn-lt"/>
                <a:ea typeface="+mj-ea"/>
                <a:cs typeface="+mj-cs"/>
              </a:rPr>
              <a:t>Fixtures</a:t>
            </a:r>
            <a:r>
              <a:rPr kumimoji="0" lang="en-GB" sz="3200" b="1" i="0" u="none" strike="noStrike" kern="1200" cap="none" spc="0" normalizeH="0" baseline="0" noProof="0" dirty="0">
                <a:ln>
                  <a:noFill/>
                </a:ln>
                <a:solidFill>
                  <a:prstClr val="black"/>
                </a:solidFill>
                <a:effectLst/>
                <a:uLnTx/>
                <a:uFillTx/>
                <a:latin typeface="+mn-lt"/>
                <a:ea typeface="+mj-ea"/>
                <a:cs typeface="+mj-cs"/>
              </a:rPr>
              <a:t> – The Aims &amp; Objectives</a:t>
            </a:r>
            <a:endParaRPr lang="en-GB" sz="2400" b="1" dirty="0">
              <a:latin typeface="+mn-lt"/>
            </a:endParaRPr>
          </a:p>
        </p:txBody>
      </p:sp>
      <p:pic>
        <p:nvPicPr>
          <p:cNvPr id="4" name="Content Placeholder 3">
            <a:extLst>
              <a:ext uri="{FF2B5EF4-FFF2-40B4-BE49-F238E27FC236}">
                <a16:creationId xmlns:a16="http://schemas.microsoft.com/office/drawing/2014/main" id="{1BED1AD7-9512-0466-51B5-871AC4A376C4}"/>
              </a:ext>
            </a:extLst>
          </p:cNvPr>
          <p:cNvPicPr>
            <a:picLocks noGrp="1" noChangeAspect="1"/>
          </p:cNvPicPr>
          <p:nvPr>
            <p:ph idx="1"/>
          </p:nvPr>
        </p:nvPicPr>
        <p:blipFill>
          <a:blip r:embed="rId2"/>
          <a:stretch>
            <a:fillRect/>
          </a:stretch>
        </p:blipFill>
        <p:spPr>
          <a:xfrm>
            <a:off x="456948" y="236253"/>
            <a:ext cx="1483364" cy="1386837"/>
          </a:xfrm>
          <a:prstGeom prst="rect">
            <a:avLst/>
          </a:prstGeom>
        </p:spPr>
      </p:pic>
      <p:pic>
        <p:nvPicPr>
          <p:cNvPr id="5" name="Picture 4">
            <a:extLst>
              <a:ext uri="{FF2B5EF4-FFF2-40B4-BE49-F238E27FC236}">
                <a16:creationId xmlns:a16="http://schemas.microsoft.com/office/drawing/2014/main" id="{A66DAFBF-1FC5-366D-15EA-DBE4C4B67E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7525" y="236254"/>
            <a:ext cx="1483364" cy="1515711"/>
          </a:xfrm>
          <a:prstGeom prst="rect">
            <a:avLst/>
          </a:prstGeom>
          <a:noFill/>
          <a:ln>
            <a:noFill/>
          </a:ln>
        </p:spPr>
      </p:pic>
      <p:sp>
        <p:nvSpPr>
          <p:cNvPr id="7" name="TextBox 6">
            <a:extLst>
              <a:ext uri="{FF2B5EF4-FFF2-40B4-BE49-F238E27FC236}">
                <a16:creationId xmlns:a16="http://schemas.microsoft.com/office/drawing/2014/main" id="{E028908A-EF0D-A5CE-65A3-AC36BB723DFD}"/>
              </a:ext>
            </a:extLst>
          </p:cNvPr>
          <p:cNvSpPr txBox="1"/>
          <p:nvPr/>
        </p:nvSpPr>
        <p:spPr>
          <a:xfrm>
            <a:off x="579863" y="1821366"/>
            <a:ext cx="11032273" cy="532453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1"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The season will complete by Bank Holiday Monday May 4</a:t>
            </a:r>
            <a:r>
              <a:rPr kumimoji="0" lang="en-GB" sz="2400" b="1" i="1" u="none" strike="noStrike" kern="1200" cap="none" spc="0" normalizeH="0" baseline="30000" noProof="0" dirty="0">
                <a:ln>
                  <a:noFill/>
                </a:ln>
                <a:solidFill>
                  <a:prstClr val="black"/>
                </a:solidFill>
                <a:effectLst/>
                <a:highlight>
                  <a:srgbClr val="00FF00"/>
                </a:highlight>
                <a:uLnTx/>
                <a:uFillTx/>
                <a:latin typeface="Calibri" panose="020F0502020204030204"/>
                <a:ea typeface="+mn-ea"/>
                <a:cs typeface="+mn-cs"/>
              </a:rPr>
              <a:t>th</a:t>
            </a:r>
            <a:r>
              <a:rPr lang="en-GB" sz="2400" b="1" i="1" dirty="0">
                <a:solidFill>
                  <a:prstClr val="black"/>
                </a:solidFill>
                <a:highlight>
                  <a:srgbClr val="00FF00"/>
                </a:highlight>
                <a:latin typeface="Calibri" panose="020F0502020204030204"/>
              </a:rPr>
              <a:t> 2026</a:t>
            </a:r>
            <a:endParaRPr kumimoji="0" lang="en-GB" sz="2400" b="1" i="1"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i="1" u="none" strike="noStrike" kern="1200" cap="none" spc="0" normalizeH="0" baseline="0" noProof="0" dirty="0">
                <a:ln>
                  <a:noFill/>
                </a:ln>
                <a:solidFill>
                  <a:prstClr val="black"/>
                </a:solidFill>
                <a:effectLst/>
                <a:uLnTx/>
                <a:uFillTx/>
                <a:latin typeface="Calibri" panose="020F0502020204030204"/>
                <a:ea typeface="+mn-ea"/>
                <a:cs typeface="+mn-cs"/>
              </a:rPr>
              <a:t>(including Play-Offs &amp; Cup Finals)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i="1" dirty="0">
                <a:solidFill>
                  <a:prstClr val="black"/>
                </a:solidFill>
                <a:latin typeface="Calibri" panose="020F0502020204030204"/>
              </a:rPr>
              <a:t>Target for </a:t>
            </a:r>
            <a:r>
              <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rPr>
              <a:t>League season to complete is therefore by April 11</a:t>
            </a:r>
            <a:r>
              <a:rPr kumimoji="0" lang="en-GB" sz="2400" b="1" i="1" u="none" strike="noStrike" kern="1200" cap="none" spc="0" normalizeH="0" baseline="30000" noProof="0" dirty="0">
                <a:ln>
                  <a:noFill/>
                </a:ln>
                <a:solidFill>
                  <a:prstClr val="black"/>
                </a:solidFill>
                <a:effectLst/>
                <a:uLnTx/>
                <a:uFillTx/>
                <a:latin typeface="Calibri" panose="020F0502020204030204"/>
                <a:ea typeface="+mn-ea"/>
                <a:cs typeface="+mn-cs"/>
              </a:rPr>
              <a:t>th</a:t>
            </a:r>
            <a:r>
              <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i="1" dirty="0">
              <a:solidFill>
                <a:prstClr val="black"/>
              </a:solidFill>
              <a:latin typeface="Calibri" panose="020F0502020204030204"/>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1"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Premier &amp; Division One  </a:t>
            </a:r>
            <a:r>
              <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rPr>
              <a:t>- Every Saturday (some Friday Night*) and Midweek. Every Bank Holiday period</a:t>
            </a:r>
          </a:p>
          <a:p>
            <a:pPr marL="0" marR="0" lvl="0" indent="0" defTabSz="914400" rtl="0" eaLnBrk="1" fontAlgn="auto" latinLnBrk="0" hangingPunct="1">
              <a:lnSpc>
                <a:spcPct val="100000"/>
              </a:lnSpc>
              <a:spcBef>
                <a:spcPts val="0"/>
              </a:spcBef>
              <a:spcAft>
                <a:spcPts val="0"/>
              </a:spcAft>
              <a:buClrTx/>
              <a:buSzTx/>
              <a:buFontTx/>
              <a:buNone/>
              <a:tabLst/>
              <a:defRPr/>
            </a:pPr>
            <a:r>
              <a:rPr lang="en-GB" sz="2400" b="1" i="1" dirty="0">
                <a:solidFill>
                  <a:prstClr val="black"/>
                </a:solidFill>
                <a:highlight>
                  <a:srgbClr val="FFFF00"/>
                </a:highlight>
                <a:latin typeface="Calibri" panose="020F0502020204030204"/>
              </a:rPr>
              <a:t>Alliance West &amp; East </a:t>
            </a:r>
            <a:r>
              <a:rPr lang="en-GB" sz="2400" b="1" i="1" dirty="0">
                <a:solidFill>
                  <a:prstClr val="black"/>
                </a:solidFill>
                <a:latin typeface="Calibri" panose="020F0502020204030204"/>
              </a:rPr>
              <a:t>– Every Saturday (some Friday Night*) &amp; some Midweek.</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1"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Veterans</a:t>
            </a:r>
            <a:r>
              <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rPr>
              <a:t> – Mid-Week as always.</a:t>
            </a:r>
          </a:p>
          <a:p>
            <a:pPr marL="45720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b="1" i="1" dirty="0">
                <a:solidFill>
                  <a:prstClr val="black"/>
                </a:solidFill>
                <a:latin typeface="Calibri" panose="020F0502020204030204"/>
              </a:rPr>
              <a:t>Aim is no more than one Home Friday Night per month.</a:t>
            </a:r>
          </a:p>
          <a:p>
            <a:pPr marR="0" lvl="0" defTabSz="914400" rtl="0" eaLnBrk="1" fontAlgn="auto" latinLnBrk="0" hangingPunct="1">
              <a:lnSpc>
                <a:spcPct val="100000"/>
              </a:lnSpc>
              <a:spcBef>
                <a:spcPts val="0"/>
              </a:spcBef>
              <a:spcAft>
                <a:spcPts val="0"/>
              </a:spcAft>
              <a:buClrTx/>
              <a:buSzTx/>
              <a:tabLst/>
              <a:defRPr/>
            </a:pPr>
            <a:endParaRPr lang="en-GB" sz="2400" b="1" i="1" dirty="0">
              <a:solidFill>
                <a:prstClr val="black"/>
              </a:solidFill>
              <a:latin typeface="Calibri" panose="020F0502020204030204"/>
            </a:endParaRPr>
          </a:p>
          <a:p>
            <a:pPr marR="0" lvl="0" algn="ctr" defTabSz="914400" rtl="0" eaLnBrk="1" fontAlgn="auto" latinLnBrk="0" hangingPunct="1">
              <a:lnSpc>
                <a:spcPct val="100000"/>
              </a:lnSpc>
              <a:spcBef>
                <a:spcPts val="0"/>
              </a:spcBef>
              <a:spcAft>
                <a:spcPts val="0"/>
              </a:spcAft>
              <a:buClrTx/>
              <a:buSzTx/>
              <a:tabLst/>
              <a:defRPr/>
            </a:pPr>
            <a:r>
              <a:rPr lang="en-GB" sz="2400" b="1" i="1" dirty="0">
                <a:solidFill>
                  <a:prstClr val="black"/>
                </a:solidFill>
                <a:latin typeface="Calibri" panose="020F0502020204030204"/>
              </a:rPr>
              <a:t>There are </a:t>
            </a:r>
            <a:r>
              <a:rPr lang="en-GB" sz="2400" b="1" i="1" dirty="0">
                <a:solidFill>
                  <a:prstClr val="black"/>
                </a:solidFill>
                <a:highlight>
                  <a:srgbClr val="00FF00"/>
                </a:highlight>
                <a:latin typeface="Calibri" panose="020F0502020204030204"/>
              </a:rPr>
              <a:t>NO FREE WEEKENDS </a:t>
            </a:r>
            <a:r>
              <a:rPr lang="en-GB" sz="2400" b="1" i="1" dirty="0">
                <a:solidFill>
                  <a:prstClr val="black"/>
                </a:solidFill>
                <a:latin typeface="Calibri" panose="020F0502020204030204"/>
              </a:rPr>
              <a:t>(fixtures can be added with 6 days of notice)</a:t>
            </a:r>
          </a:p>
          <a:p>
            <a:pPr marR="0" lvl="0" algn="ctr" defTabSz="914400" rtl="0" eaLnBrk="1" fontAlgn="auto" latinLnBrk="0" hangingPunct="1">
              <a:lnSpc>
                <a:spcPct val="100000"/>
              </a:lnSpc>
              <a:spcBef>
                <a:spcPts val="0"/>
              </a:spcBef>
              <a:spcAft>
                <a:spcPts val="0"/>
              </a:spcAft>
              <a:buClrTx/>
              <a:buSzTx/>
              <a:tabLst/>
              <a:defRPr/>
            </a:pPr>
            <a:r>
              <a:rPr lang="en-GB" sz="2400" b="1" i="1" dirty="0">
                <a:solidFill>
                  <a:prstClr val="black"/>
                </a:solidFill>
                <a:latin typeface="Calibri" panose="020F0502020204030204"/>
              </a:rPr>
              <a:t>A free date in FA Full Time, is usually just  a limitation of this software. </a:t>
            </a:r>
          </a:p>
          <a:p>
            <a:pPr marR="0" lvl="0" algn="ctr" defTabSz="914400" rtl="0" eaLnBrk="1" fontAlgn="auto" latinLnBrk="0" hangingPunct="1">
              <a:lnSpc>
                <a:spcPct val="100000"/>
              </a:lnSpc>
              <a:spcBef>
                <a:spcPts val="0"/>
              </a:spcBef>
              <a:spcAft>
                <a:spcPts val="0"/>
              </a:spcAft>
              <a:buClrTx/>
              <a:buSzTx/>
              <a:tabLst/>
              <a:defRPr/>
            </a:pPr>
            <a:r>
              <a:rPr lang="en-GB" sz="2400" b="1" i="1" dirty="0">
                <a:solidFill>
                  <a:prstClr val="black"/>
                </a:solidFill>
                <a:highlight>
                  <a:srgbClr val="00FFFF"/>
                </a:highlight>
                <a:latin typeface="Calibri" panose="020F0502020204030204"/>
              </a:rPr>
              <a:t>Please ensure Team Managers are aware of this</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2800" b="1" i="1"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2937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823EEBEF-8AC1-4386-A06B-A2CEC14DF797}"/>
              </a:ext>
            </a:extLst>
          </p:cNvPr>
          <p:cNvSpPr>
            <a:spLocks noGrp="1"/>
          </p:cNvSpPr>
          <p:nvPr>
            <p:ph type="title"/>
          </p:nvPr>
        </p:nvSpPr>
        <p:spPr>
          <a:xfrm>
            <a:off x="838199" y="365126"/>
            <a:ext cx="10525217" cy="740144"/>
          </a:xfrm>
        </p:spPr>
        <p:txBody>
          <a:bodyPr/>
          <a:lstStyle/>
          <a:p>
            <a:r>
              <a:rPr lang="en-GB" b="1" dirty="0">
                <a:latin typeface="+mn-lt"/>
              </a:rPr>
              <a:t>Pre-Match Day</a:t>
            </a:r>
          </a:p>
        </p:txBody>
      </p:sp>
      <p:sp>
        <p:nvSpPr>
          <p:cNvPr id="14" name="Content Placeholder 13">
            <a:extLst>
              <a:ext uri="{FF2B5EF4-FFF2-40B4-BE49-F238E27FC236}">
                <a16:creationId xmlns:a16="http://schemas.microsoft.com/office/drawing/2014/main" id="{7CDB7A08-1D04-DD31-5211-33CDEF6BBC68}"/>
              </a:ext>
            </a:extLst>
          </p:cNvPr>
          <p:cNvSpPr>
            <a:spLocks noGrp="1"/>
          </p:cNvSpPr>
          <p:nvPr>
            <p:ph idx="1"/>
          </p:nvPr>
        </p:nvSpPr>
        <p:spPr>
          <a:xfrm>
            <a:off x="838200" y="1313895"/>
            <a:ext cx="10374297" cy="5058507"/>
          </a:xfrm>
        </p:spPr>
        <p:txBody>
          <a:bodyPr>
            <a:normAutofit/>
          </a:bodyPr>
          <a:lstStyle/>
          <a:p>
            <a:r>
              <a:rPr lang="en-GB" sz="3200" b="1" dirty="0">
                <a:highlight>
                  <a:srgbClr val="00FF00"/>
                </a:highlight>
              </a:rPr>
              <a:t>Home Team </a:t>
            </a:r>
          </a:p>
          <a:p>
            <a:pPr marL="0" indent="0">
              <a:buNone/>
            </a:pPr>
            <a:endParaRPr lang="en-GB" sz="1000" b="1" dirty="0"/>
          </a:p>
          <a:p>
            <a:pPr lvl="1"/>
            <a:r>
              <a:rPr lang="en-GB" sz="2800" b="1" dirty="0"/>
              <a:t>Confirm Match with Opponents and Match Official/s</a:t>
            </a:r>
          </a:p>
          <a:p>
            <a:pPr lvl="2"/>
            <a:r>
              <a:rPr lang="en-GB" sz="2800" b="1" dirty="0"/>
              <a:t>At least 5 days before the match</a:t>
            </a:r>
          </a:p>
          <a:p>
            <a:pPr lvl="2"/>
            <a:r>
              <a:rPr lang="en-GB" sz="2800" b="1" dirty="0"/>
              <a:t>Must include venue, date, kick-off time, any known local travel issues, all kit colours (shirts, shorts, &amp; socks), goalkeeper full colours, hospitality arrangements and where to send match programme information (Premier &amp; Division One League games plus Challenge &amp; Supplementary Cup) . </a:t>
            </a:r>
          </a:p>
          <a:p>
            <a:pPr lvl="1"/>
            <a:r>
              <a:rPr lang="en-GB" sz="2800" b="1" dirty="0"/>
              <a:t>Prepare a match programme if appropriate</a:t>
            </a:r>
          </a:p>
          <a:p>
            <a:pPr lvl="1"/>
            <a:r>
              <a:rPr lang="en-GB" sz="2800" b="1" dirty="0"/>
              <a:t>Ensure FA Medical Requirements are met for Matchday.</a:t>
            </a:r>
          </a:p>
          <a:p>
            <a:pPr lvl="1"/>
            <a:endParaRPr lang="en-GB" dirty="0"/>
          </a:p>
          <a:p>
            <a:pPr lvl="1"/>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105364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823EEBEF-8AC1-4386-A06B-A2CEC14DF797}"/>
              </a:ext>
            </a:extLst>
          </p:cNvPr>
          <p:cNvSpPr>
            <a:spLocks noGrp="1"/>
          </p:cNvSpPr>
          <p:nvPr>
            <p:ph type="title"/>
          </p:nvPr>
        </p:nvSpPr>
        <p:spPr>
          <a:xfrm>
            <a:off x="838199" y="365126"/>
            <a:ext cx="10525217" cy="740144"/>
          </a:xfrm>
        </p:spPr>
        <p:txBody>
          <a:bodyPr/>
          <a:lstStyle/>
          <a:p>
            <a:r>
              <a:rPr lang="en-GB" b="1" dirty="0">
                <a:latin typeface="+mn-lt"/>
              </a:rPr>
              <a:t>Pre-Match Day</a:t>
            </a:r>
          </a:p>
        </p:txBody>
      </p:sp>
      <p:sp>
        <p:nvSpPr>
          <p:cNvPr id="14" name="Content Placeholder 13">
            <a:extLst>
              <a:ext uri="{FF2B5EF4-FFF2-40B4-BE49-F238E27FC236}">
                <a16:creationId xmlns:a16="http://schemas.microsoft.com/office/drawing/2014/main" id="{7CDB7A08-1D04-DD31-5211-33CDEF6BBC68}"/>
              </a:ext>
            </a:extLst>
          </p:cNvPr>
          <p:cNvSpPr>
            <a:spLocks noGrp="1"/>
          </p:cNvSpPr>
          <p:nvPr>
            <p:ph idx="1"/>
          </p:nvPr>
        </p:nvSpPr>
        <p:spPr>
          <a:xfrm>
            <a:off x="838200" y="1313896"/>
            <a:ext cx="10374297" cy="4016862"/>
          </a:xfrm>
        </p:spPr>
        <p:txBody>
          <a:bodyPr>
            <a:normAutofit/>
          </a:bodyPr>
          <a:lstStyle/>
          <a:p>
            <a:pPr marL="0" indent="0">
              <a:buNone/>
            </a:pPr>
            <a:r>
              <a:rPr lang="en-GB" sz="3200" b="1" dirty="0">
                <a:highlight>
                  <a:srgbClr val="00FF00"/>
                </a:highlight>
              </a:rPr>
              <a:t>Away Team</a:t>
            </a:r>
          </a:p>
          <a:p>
            <a:pPr marL="0" indent="0">
              <a:buNone/>
            </a:pPr>
            <a:endParaRPr lang="en-GB" sz="1000" b="1" dirty="0">
              <a:highlight>
                <a:srgbClr val="00FF00"/>
              </a:highlight>
            </a:endParaRPr>
          </a:p>
          <a:p>
            <a:pPr lvl="1"/>
            <a:r>
              <a:rPr lang="en-GB" sz="2800" b="1" dirty="0"/>
              <a:t>Respond to hosts with all kit (shirts, shorts &amp; socks) colours including those for goalkeeper. If there is a colour clash the AWAY team changes.</a:t>
            </a:r>
          </a:p>
          <a:p>
            <a:pPr lvl="1"/>
            <a:r>
              <a:rPr lang="en-GB" sz="2800" b="1" dirty="0"/>
              <a:t>Send programme information to home club. This to include Squad (full) names, Club history, and Player Pen Pictures etc…..</a:t>
            </a:r>
          </a:p>
          <a:p>
            <a:pPr lvl="1"/>
            <a:r>
              <a:rPr kumimoji="0" lang="en-GB" sz="2800" b="1" i="0" u="none" strike="noStrike" kern="1200" cap="none" spc="0" normalizeH="0" baseline="0" noProof="0" dirty="0">
                <a:ln>
                  <a:noFill/>
                </a:ln>
                <a:solidFill>
                  <a:prstClr val="black"/>
                </a:solidFill>
                <a:effectLst/>
                <a:uLnTx/>
                <a:uFillTx/>
                <a:ea typeface="+mn-ea"/>
                <a:cs typeface="+mn-cs"/>
              </a:rPr>
              <a:t>Agree hospitality needs with the host club</a:t>
            </a:r>
          </a:p>
          <a:p>
            <a:pPr lvl="1"/>
            <a:r>
              <a:rPr lang="en-GB" sz="2800" b="1" dirty="0"/>
              <a:t>Send names of club officers (max 6) who are attending the game</a:t>
            </a:r>
          </a:p>
          <a:p>
            <a:pPr lvl="1"/>
            <a:endParaRPr lang="en-GB" dirty="0"/>
          </a:p>
          <a:p>
            <a:pPr marL="457200" lvl="1" indent="0">
              <a:buNone/>
            </a:pPr>
            <a:endParaRPr lang="en-GB" dirty="0"/>
          </a:p>
        </p:txBody>
      </p:sp>
    </p:spTree>
    <p:extLst>
      <p:ext uri="{BB962C8B-B14F-4D97-AF65-F5344CB8AC3E}">
        <p14:creationId xmlns:p14="http://schemas.microsoft.com/office/powerpoint/2010/main" val="531891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BB7EC-B173-4E7C-B22F-5608F2168054}"/>
              </a:ext>
            </a:extLst>
          </p:cNvPr>
          <p:cNvSpPr>
            <a:spLocks noGrp="1"/>
          </p:cNvSpPr>
          <p:nvPr>
            <p:ph type="title"/>
          </p:nvPr>
        </p:nvSpPr>
        <p:spPr>
          <a:xfrm>
            <a:off x="838200" y="365126"/>
            <a:ext cx="10515600" cy="712826"/>
          </a:xfrm>
        </p:spPr>
        <p:txBody>
          <a:bodyPr/>
          <a:lstStyle/>
          <a:p>
            <a:pPr algn="ctr"/>
            <a:r>
              <a:rPr lang="en-GB" b="1" dirty="0">
                <a:highlight>
                  <a:srgbClr val="00FF00"/>
                </a:highlight>
                <a:latin typeface="+mn-lt"/>
              </a:rPr>
              <a:t>Hospitality </a:t>
            </a:r>
            <a:r>
              <a:rPr lang="en-GB" b="1" dirty="0">
                <a:latin typeface="+mn-lt"/>
              </a:rPr>
              <a:t>– </a:t>
            </a:r>
            <a:r>
              <a:rPr lang="en-GB" sz="2800" dirty="0">
                <a:latin typeface="+mn-lt"/>
              </a:rPr>
              <a:t>Clarification</a:t>
            </a:r>
            <a:r>
              <a:rPr lang="en-GB" sz="2800" b="1" dirty="0">
                <a:latin typeface="+mn-lt"/>
              </a:rPr>
              <a:t> </a:t>
            </a:r>
            <a:r>
              <a:rPr lang="en-GB" sz="2800" dirty="0">
                <a:latin typeface="+mn-lt"/>
              </a:rPr>
              <a:t>Requirements &amp; Desires</a:t>
            </a:r>
          </a:p>
        </p:txBody>
      </p:sp>
      <p:sp>
        <p:nvSpPr>
          <p:cNvPr id="3" name="Content Placeholder 2">
            <a:extLst>
              <a:ext uri="{FF2B5EF4-FFF2-40B4-BE49-F238E27FC236}">
                <a16:creationId xmlns:a16="http://schemas.microsoft.com/office/drawing/2014/main" id="{BA568133-DCE4-4E0E-BF27-6C6FBAD384B9}"/>
              </a:ext>
            </a:extLst>
          </p:cNvPr>
          <p:cNvSpPr>
            <a:spLocks noGrp="1"/>
          </p:cNvSpPr>
          <p:nvPr>
            <p:ph idx="1"/>
          </p:nvPr>
        </p:nvSpPr>
        <p:spPr>
          <a:xfrm>
            <a:off x="838199" y="1182028"/>
            <a:ext cx="10605999" cy="5310845"/>
          </a:xfrm>
        </p:spPr>
        <p:txBody>
          <a:bodyPr>
            <a:normAutofit fontScale="25000" lnSpcReduction="20000"/>
          </a:bodyPr>
          <a:lstStyle/>
          <a:p>
            <a:r>
              <a:rPr lang="en-GB" sz="11200" b="1" dirty="0"/>
              <a:t>Premier &amp; Division One Club</a:t>
            </a:r>
            <a:r>
              <a:rPr lang="en-GB" sz="5900" b="1" dirty="0"/>
              <a:t> – </a:t>
            </a:r>
            <a:r>
              <a:rPr lang="en-GB" sz="9800" b="1" i="1" dirty="0">
                <a:highlight>
                  <a:srgbClr val="FFFF00"/>
                </a:highlight>
              </a:rPr>
              <a:t>Required</a:t>
            </a:r>
          </a:p>
          <a:p>
            <a:r>
              <a:rPr lang="en-GB" sz="9800" b="1" i="1" dirty="0">
                <a:highlight>
                  <a:srgbClr val="FFFF00"/>
                </a:highlight>
              </a:rPr>
              <a:t>This should be fully agreed by the Home club with the Visitors, Visiting Club Officials and Match Officials prior to matchday.</a:t>
            </a:r>
          </a:p>
          <a:p>
            <a:r>
              <a:rPr lang="en-GB" sz="9600" b="1" dirty="0"/>
              <a:t>The home club should ensure that hot(cold on request) drinks are provided for Match Officials &amp; the Opposition on arrival &amp; at half time-usually in their changing room.</a:t>
            </a:r>
          </a:p>
          <a:p>
            <a:r>
              <a:rPr lang="en-GB" sz="9600" b="1" dirty="0"/>
              <a:t>Visiting club/league officials should be offered a drink on arrival &amp; at half time. Just prior to half time drinks are to be placed in team plus MO Dressing Rooms,</a:t>
            </a:r>
          </a:p>
          <a:p>
            <a:r>
              <a:rPr lang="en-GB" sz="9600" b="1" dirty="0"/>
              <a:t>Post match, food should be provided for both teams &amp; match officials-this can be hot or cold.</a:t>
            </a:r>
            <a:endParaRPr lang="en-GB" sz="1000" b="1" dirty="0"/>
          </a:p>
          <a:p>
            <a:endParaRPr lang="en-GB" sz="4000" b="1" u="sng" dirty="0"/>
          </a:p>
          <a:p>
            <a:r>
              <a:rPr lang="en-GB" sz="11200" b="1" dirty="0"/>
              <a:t>Alliance West &amp; East - </a:t>
            </a:r>
            <a:r>
              <a:rPr lang="en-GB" sz="9600" b="1" i="1" dirty="0"/>
              <a:t>Hospitality is NOT a requirement in the Alliance.</a:t>
            </a:r>
          </a:p>
          <a:p>
            <a:r>
              <a:rPr lang="en-GB" sz="9600" b="1" dirty="0"/>
              <a:t>However, if your club can and is happy to do so, then please let your opponents &amp; match official know when confirming the game..</a:t>
            </a:r>
          </a:p>
          <a:p>
            <a:r>
              <a:rPr lang="en-GB" sz="9600" b="1" dirty="0"/>
              <a:t>We would, however, expect the match official to be offered a drink on arrival and at half time at least.</a:t>
            </a:r>
          </a:p>
          <a:p>
            <a:endParaRPr lang="en-GB" dirty="0"/>
          </a:p>
        </p:txBody>
      </p:sp>
    </p:spTree>
    <p:extLst>
      <p:ext uri="{BB962C8B-B14F-4D97-AF65-F5344CB8AC3E}">
        <p14:creationId xmlns:p14="http://schemas.microsoft.com/office/powerpoint/2010/main" val="103007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BB7EC-B173-4E7C-B22F-5608F2168054}"/>
              </a:ext>
            </a:extLst>
          </p:cNvPr>
          <p:cNvSpPr>
            <a:spLocks noGrp="1"/>
          </p:cNvSpPr>
          <p:nvPr>
            <p:ph type="title"/>
          </p:nvPr>
        </p:nvSpPr>
        <p:spPr>
          <a:xfrm>
            <a:off x="838200" y="365126"/>
            <a:ext cx="10515600" cy="445196"/>
          </a:xfrm>
        </p:spPr>
        <p:txBody>
          <a:bodyPr>
            <a:normAutofit fontScale="90000"/>
          </a:bodyPr>
          <a:lstStyle/>
          <a:p>
            <a:pPr algn="ctr"/>
            <a:r>
              <a:rPr lang="en-GB" b="1" dirty="0">
                <a:highlight>
                  <a:srgbClr val="00FF00"/>
                </a:highlight>
                <a:latin typeface="+mn-lt"/>
              </a:rPr>
              <a:t>On Match-Day </a:t>
            </a:r>
            <a:r>
              <a:rPr lang="en-GB" b="1" dirty="0">
                <a:latin typeface="+mn-lt"/>
              </a:rPr>
              <a:t>–</a:t>
            </a:r>
            <a:r>
              <a:rPr lang="en-GB" sz="3600" b="1" i="1" dirty="0">
                <a:latin typeface="+mn-lt"/>
              </a:rPr>
              <a:t>Minimum Requirements (Home Team)</a:t>
            </a:r>
          </a:p>
        </p:txBody>
      </p:sp>
      <p:sp>
        <p:nvSpPr>
          <p:cNvPr id="3" name="Content Placeholder 2">
            <a:extLst>
              <a:ext uri="{FF2B5EF4-FFF2-40B4-BE49-F238E27FC236}">
                <a16:creationId xmlns:a16="http://schemas.microsoft.com/office/drawing/2014/main" id="{BA568133-DCE4-4E0E-BF27-6C6FBAD384B9}"/>
              </a:ext>
            </a:extLst>
          </p:cNvPr>
          <p:cNvSpPr>
            <a:spLocks noGrp="1"/>
          </p:cNvSpPr>
          <p:nvPr>
            <p:ph idx="1"/>
          </p:nvPr>
        </p:nvSpPr>
        <p:spPr>
          <a:xfrm>
            <a:off x="609600" y="877229"/>
            <a:ext cx="11195824" cy="4958576"/>
          </a:xfrm>
        </p:spPr>
        <p:txBody>
          <a:bodyPr>
            <a:normAutofit fontScale="25000" lnSpcReduction="20000"/>
          </a:bodyPr>
          <a:lstStyle/>
          <a:p>
            <a:r>
              <a:rPr lang="en-GB" sz="9600" b="1" dirty="0"/>
              <a:t>Meet &amp; Greet Match Officials &amp; Opposition, Pre-match hospitality *</a:t>
            </a:r>
          </a:p>
          <a:p>
            <a:r>
              <a:rPr lang="en-GB" sz="9600" b="1" dirty="0"/>
              <a:t>Outline any Covid-19 requirements to both.</a:t>
            </a:r>
          </a:p>
          <a:p>
            <a:r>
              <a:rPr lang="en-GB" sz="9600" b="1" dirty="0"/>
              <a:t>Place three </a:t>
            </a:r>
            <a:r>
              <a:rPr lang="en-GB" sz="9600" b="1" dirty="0" err="1"/>
              <a:t>uhlsport</a:t>
            </a:r>
            <a:r>
              <a:rPr lang="en-GB" sz="9600" b="1" dirty="0"/>
              <a:t> Hellenic Match Balls in the MO Dressing Room</a:t>
            </a:r>
          </a:p>
          <a:p>
            <a:r>
              <a:rPr lang="en-GB" sz="9600" b="1" dirty="0"/>
              <a:t>Correct Team Management to attend the Referee Meeting and hand over of Team Sheets 45 minutes before scheduled KO time.</a:t>
            </a:r>
          </a:p>
          <a:p>
            <a:r>
              <a:rPr lang="en-GB" sz="9600" b="1" dirty="0"/>
              <a:t>Send Result SMS to FA Full Time within 15 mins of final whistle.</a:t>
            </a:r>
          </a:p>
          <a:p>
            <a:r>
              <a:rPr lang="en-GB" sz="9600" b="1" dirty="0"/>
              <a:t>Pay Match Officials in Dressing Room within 30 mins of game end.</a:t>
            </a:r>
          </a:p>
          <a:p>
            <a:r>
              <a:rPr lang="en-GB" sz="9600" b="1" dirty="0"/>
              <a:t>Collect Match Discipline details from the MO at the same time as payment is made.</a:t>
            </a:r>
          </a:p>
          <a:p>
            <a:r>
              <a:rPr lang="en-GB" sz="9600" b="1" dirty="0"/>
              <a:t>Post-Match Hospitality for Away team and Match Officials *</a:t>
            </a:r>
          </a:p>
          <a:p>
            <a:r>
              <a:rPr lang="en-GB" sz="9600" b="1" dirty="0"/>
              <a:t>Submit 60 Minute Result form within 60 minutes of game over *</a:t>
            </a:r>
          </a:p>
          <a:p>
            <a:r>
              <a:rPr lang="en-GB" sz="9600" b="1" dirty="0"/>
              <a:t>Submit 72 Hour Report Form within 3 days of game completion</a:t>
            </a:r>
          </a:p>
          <a:p>
            <a:r>
              <a:rPr lang="en-GB" sz="9600" b="1" dirty="0"/>
              <a:t>Send Programme Copy to League *</a:t>
            </a:r>
          </a:p>
          <a:p>
            <a:endParaRPr lang="en-GB" sz="1000" b="1" dirty="0"/>
          </a:p>
          <a:p>
            <a:pPr marL="0" marR="0" lvl="0" indent="0" algn="r" defTabSz="914400" rtl="0" eaLnBrk="1" fontAlgn="auto" latinLnBrk="0" hangingPunct="1">
              <a:lnSpc>
                <a:spcPct val="90000"/>
              </a:lnSpc>
              <a:spcBef>
                <a:spcPts val="1000"/>
              </a:spcBef>
              <a:spcAft>
                <a:spcPts val="0"/>
              </a:spcAft>
              <a:buClrTx/>
              <a:buSzTx/>
              <a:buNone/>
              <a:tabLst/>
              <a:defRPr/>
            </a:pPr>
            <a:r>
              <a:rPr kumimoji="0" lang="en-GB" sz="11200" b="1" i="0" u="none" strike="noStrike" kern="1200" cap="none" spc="0" normalizeH="0" baseline="0" noProof="0" dirty="0">
                <a:ln>
                  <a:noFill/>
                </a:ln>
                <a:solidFill>
                  <a:prstClr val="black"/>
                </a:solidFill>
                <a:effectLst/>
                <a:uLnTx/>
                <a:uFillTx/>
                <a:latin typeface="Calibri" panose="020F0502020204030204"/>
                <a:ea typeface="+mn-ea"/>
                <a:cs typeface="+mn-cs"/>
              </a:rPr>
              <a:t>        * Premier &amp; Division One clubs only </a:t>
            </a:r>
            <a:endParaRPr lang="en-GB" sz="7400" b="1" dirty="0"/>
          </a:p>
          <a:p>
            <a:endParaRPr lang="en-GB" dirty="0"/>
          </a:p>
        </p:txBody>
      </p:sp>
    </p:spTree>
    <p:extLst>
      <p:ext uri="{BB962C8B-B14F-4D97-AF65-F5344CB8AC3E}">
        <p14:creationId xmlns:p14="http://schemas.microsoft.com/office/powerpoint/2010/main" val="3518534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BB7EC-B173-4E7C-B22F-5608F2168054}"/>
              </a:ext>
            </a:extLst>
          </p:cNvPr>
          <p:cNvSpPr>
            <a:spLocks noGrp="1"/>
          </p:cNvSpPr>
          <p:nvPr>
            <p:ph type="title"/>
          </p:nvPr>
        </p:nvSpPr>
        <p:spPr>
          <a:xfrm>
            <a:off x="838200" y="365126"/>
            <a:ext cx="10515600" cy="445196"/>
          </a:xfrm>
        </p:spPr>
        <p:txBody>
          <a:bodyPr>
            <a:normAutofit fontScale="90000"/>
          </a:bodyPr>
          <a:lstStyle/>
          <a:p>
            <a:pPr algn="ctr"/>
            <a:r>
              <a:rPr lang="en-GB" b="1" dirty="0">
                <a:highlight>
                  <a:srgbClr val="00FF00"/>
                </a:highlight>
                <a:latin typeface="+mn-lt"/>
              </a:rPr>
              <a:t>Medical Qualifications Required at Home Game</a:t>
            </a:r>
            <a:endParaRPr lang="en-GB" sz="3600" b="1" i="1" dirty="0">
              <a:latin typeface="+mn-lt"/>
            </a:endParaRPr>
          </a:p>
        </p:txBody>
      </p:sp>
      <p:sp>
        <p:nvSpPr>
          <p:cNvPr id="3" name="Content Placeholder 2">
            <a:extLst>
              <a:ext uri="{FF2B5EF4-FFF2-40B4-BE49-F238E27FC236}">
                <a16:creationId xmlns:a16="http://schemas.microsoft.com/office/drawing/2014/main" id="{BA568133-DCE4-4E0E-BF27-6C6FBAD384B9}"/>
              </a:ext>
            </a:extLst>
          </p:cNvPr>
          <p:cNvSpPr>
            <a:spLocks noGrp="1"/>
          </p:cNvSpPr>
          <p:nvPr>
            <p:ph idx="1"/>
          </p:nvPr>
        </p:nvSpPr>
        <p:spPr>
          <a:xfrm>
            <a:off x="609600" y="877229"/>
            <a:ext cx="11195824" cy="5466776"/>
          </a:xfrm>
        </p:spPr>
        <p:txBody>
          <a:bodyPr>
            <a:normAutofit/>
          </a:bodyPr>
          <a:lstStyle/>
          <a:p>
            <a:pPr>
              <a:lnSpc>
                <a:spcPct val="107000"/>
              </a:lnSpc>
            </a:pPr>
            <a:r>
              <a:rPr lang="en-GB" sz="3000" dirty="0">
                <a:effectLst/>
                <a:latin typeface="Calibri" panose="020F0502020204030204" pitchFamily="34" charset="0"/>
                <a:ea typeface="Calibri" panose="020F0502020204030204" pitchFamily="34" charset="0"/>
                <a:cs typeface="Times New Roman" panose="02020603050405020304" pitchFamily="18" charset="0"/>
              </a:rPr>
              <a:t>The requirement for clubs at Step 5&amp;6 is that a First Aid person is at the ground who holds a valid </a:t>
            </a:r>
            <a:r>
              <a:rPr lang="en-GB" sz="30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Emergency Medical First Aid in Football or Emergency First Aid in Football accreditation</a:t>
            </a:r>
            <a:r>
              <a:rPr lang="en-GB" sz="3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3000" dirty="0">
              <a:effectLst/>
              <a:highlight>
                <a:srgbClr val="FFFF00"/>
              </a:highlight>
              <a:latin typeface="Times New Roman" panose="02020603050405020304" pitchFamily="18" charset="0"/>
              <a:ea typeface="Times New Roman" panose="02020603050405020304" pitchFamily="18" charset="0"/>
            </a:endParaRPr>
          </a:p>
          <a:p>
            <a:pPr>
              <a:lnSpc>
                <a:spcPct val="107000"/>
              </a:lnSpc>
            </a:pPr>
            <a:r>
              <a:rPr lang="en-GB" sz="3000" dirty="0">
                <a:effectLst/>
                <a:latin typeface="Calibri" panose="020F0502020204030204" pitchFamily="34" charset="0"/>
                <a:ea typeface="Calibri" panose="020F0502020204030204" pitchFamily="34" charset="0"/>
                <a:cs typeface="Times New Roman" panose="02020603050405020304" pitchFamily="18" charset="0"/>
              </a:rPr>
              <a:t>These courses are available from your </a:t>
            </a:r>
            <a:r>
              <a:rPr lang="en-GB" sz="3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County FA</a:t>
            </a:r>
            <a:r>
              <a:rPr lang="en-GB" sz="3000" dirty="0">
                <a:effectLst/>
                <a:latin typeface="Calibri" panose="020F0502020204030204" pitchFamily="34" charset="0"/>
                <a:ea typeface="Calibri" panose="020F0502020204030204" pitchFamily="34" charset="0"/>
                <a:cs typeface="Times New Roman" panose="02020603050405020304" pitchFamily="18" charset="0"/>
              </a:rPr>
              <a:t>. </a:t>
            </a:r>
            <a:r>
              <a:rPr lang="en-GB" sz="3000" b="1" dirty="0">
                <a:effectLst/>
                <a:latin typeface="Calibri" panose="020F0502020204030204" pitchFamily="34" charset="0"/>
                <a:ea typeface="Calibri" panose="020F0502020204030204" pitchFamily="34" charset="0"/>
                <a:cs typeface="Times New Roman" panose="02020603050405020304" pitchFamily="18" charset="0"/>
              </a:rPr>
              <a:t>NLS Clubs will have priority access to allow Clubs to provide the best care. </a:t>
            </a:r>
            <a:endParaRPr lang="en-GB" sz="3000" dirty="0">
              <a:effectLst/>
              <a:latin typeface="Times New Roman" panose="02020603050405020304" pitchFamily="18" charset="0"/>
              <a:ea typeface="Times New Roman" panose="02020603050405020304" pitchFamily="18" charset="0"/>
            </a:endParaRPr>
          </a:p>
          <a:p>
            <a:pPr>
              <a:lnSpc>
                <a:spcPct val="107000"/>
              </a:lnSpc>
            </a:pPr>
            <a:r>
              <a:rPr lang="en-GB" sz="3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some levels of the NLS, where England Accredited Clubs have trained personnel (such as coaches), this will already lead to compliance </a:t>
            </a:r>
            <a:r>
              <a:rPr lang="en-GB" sz="30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(Check with County FA</a:t>
            </a:r>
            <a:r>
              <a:rPr lang="en-GB" sz="3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Courses will run throughout 2025/2026. For any technical queries relating to the form itself please contact NLS@thefa.com</a:t>
            </a:r>
            <a:endParaRPr lang="en-GB" sz="30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2241428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F0967-98E5-4A24-99A6-B4F98BE98BA0}"/>
              </a:ext>
            </a:extLst>
          </p:cNvPr>
          <p:cNvSpPr>
            <a:spLocks noGrp="1"/>
          </p:cNvSpPr>
          <p:nvPr>
            <p:ph type="title"/>
          </p:nvPr>
        </p:nvSpPr>
        <p:spPr>
          <a:xfrm>
            <a:off x="838200" y="365125"/>
            <a:ext cx="10515600" cy="534407"/>
          </a:xfrm>
        </p:spPr>
        <p:txBody>
          <a:bodyPr>
            <a:normAutofit fontScale="90000"/>
          </a:bodyPr>
          <a:lstStyle/>
          <a:p>
            <a:pPr algn="ctr"/>
            <a:r>
              <a:rPr lang="en-GB" b="1" dirty="0">
                <a:latin typeface="+mn-lt"/>
              </a:rPr>
              <a:t>Post Match Admin </a:t>
            </a:r>
            <a:r>
              <a:rPr lang="en-GB" sz="3200" b="1" i="1" dirty="0">
                <a:latin typeface="+mn-lt"/>
              </a:rPr>
              <a:t>– Results Submission &amp; Report</a:t>
            </a:r>
          </a:p>
        </p:txBody>
      </p:sp>
      <p:sp>
        <p:nvSpPr>
          <p:cNvPr id="3" name="Content Placeholder 2">
            <a:extLst>
              <a:ext uri="{FF2B5EF4-FFF2-40B4-BE49-F238E27FC236}">
                <a16:creationId xmlns:a16="http://schemas.microsoft.com/office/drawing/2014/main" id="{8688C428-3B63-476B-9EF4-A4A65B5959EF}"/>
              </a:ext>
            </a:extLst>
          </p:cNvPr>
          <p:cNvSpPr>
            <a:spLocks noGrp="1"/>
          </p:cNvSpPr>
          <p:nvPr>
            <p:ph idx="1"/>
          </p:nvPr>
        </p:nvSpPr>
        <p:spPr>
          <a:xfrm>
            <a:off x="838200" y="1658415"/>
            <a:ext cx="10515600" cy="4890052"/>
          </a:xfrm>
        </p:spPr>
        <p:txBody>
          <a:bodyPr>
            <a:normAutofit/>
          </a:bodyPr>
          <a:lstStyle/>
          <a:p>
            <a:pPr marL="0" indent="0">
              <a:buNone/>
            </a:pPr>
            <a:r>
              <a:rPr lang="en-US" sz="2400" b="1" dirty="0"/>
              <a:t>There are three elements to Match Reporting  that must be completed as below: </a:t>
            </a:r>
          </a:p>
          <a:p>
            <a:pPr marL="0" indent="0">
              <a:buNone/>
            </a:pPr>
            <a:r>
              <a:rPr lang="en-US" sz="2400" b="1" dirty="0">
                <a:highlight>
                  <a:srgbClr val="00FF00"/>
                </a:highlight>
              </a:rPr>
              <a:t>Below is a summary, further details follow on later slides</a:t>
            </a:r>
            <a:r>
              <a:rPr lang="en-US" sz="2400" b="1" dirty="0"/>
              <a:t>. </a:t>
            </a:r>
            <a:r>
              <a:rPr lang="en-US" sz="1000" b="1" dirty="0"/>
              <a:t>  </a:t>
            </a:r>
            <a:endParaRPr lang="en-US" sz="2400" b="1" dirty="0"/>
          </a:p>
          <a:p>
            <a:r>
              <a:rPr lang="en-US" sz="2400" b="1" dirty="0">
                <a:highlight>
                  <a:srgbClr val="FFFF00"/>
                </a:highlight>
              </a:rPr>
              <a:t>SMS text submission </a:t>
            </a:r>
            <a:r>
              <a:rPr lang="en-US" sz="2400" b="1" dirty="0"/>
              <a:t>within 15 minutes of the end of the match by BOTH teams This registers the score</a:t>
            </a:r>
            <a:r>
              <a:rPr lang="en-US" sz="1000" b="1" dirty="0"/>
              <a:t> </a:t>
            </a:r>
          </a:p>
          <a:p>
            <a:r>
              <a:rPr lang="en-US" sz="2400" b="1" dirty="0">
                <a:highlight>
                  <a:srgbClr val="FFFF00"/>
                </a:highlight>
              </a:rPr>
              <a:t>60 Minute Result Form </a:t>
            </a:r>
            <a:r>
              <a:rPr lang="en-US" sz="2400" b="1" dirty="0"/>
              <a:t>– needs to be completed by the HOME team within 60 minutes of the match finishing as the result and goal scorer information is provided to the Press Agencies </a:t>
            </a:r>
            <a:r>
              <a:rPr lang="en-US" sz="2400" b="1" dirty="0">
                <a:highlight>
                  <a:srgbClr val="FFFF00"/>
                </a:highlight>
              </a:rPr>
              <a:t>NOT FOR Alliance Divisions   </a:t>
            </a:r>
          </a:p>
          <a:p>
            <a:r>
              <a:rPr lang="en-US" sz="2400" b="1" dirty="0">
                <a:highlight>
                  <a:srgbClr val="FFFF00"/>
                </a:highlight>
              </a:rPr>
              <a:t>72 Hour Match Report Form </a:t>
            </a:r>
            <a:r>
              <a:rPr lang="en-US" sz="2400" b="1" dirty="0"/>
              <a:t>– all clubs to complete this within 72 hours of a match. This Report has two stages. The Form itself, and then  move to the Full-Time Login screen to complete the full team details, including all substitutes who did/didn’t play, and any yellow/red cards</a:t>
            </a:r>
          </a:p>
          <a:p>
            <a:pPr marL="0" indent="0">
              <a:buNone/>
            </a:pPr>
            <a:endParaRPr lang="en-GB" dirty="0"/>
          </a:p>
        </p:txBody>
      </p:sp>
    </p:spTree>
    <p:extLst>
      <p:ext uri="{BB962C8B-B14F-4D97-AF65-F5344CB8AC3E}">
        <p14:creationId xmlns:p14="http://schemas.microsoft.com/office/powerpoint/2010/main" val="2055233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F0967-98E5-4A24-99A6-B4F98BE98BA0}"/>
              </a:ext>
            </a:extLst>
          </p:cNvPr>
          <p:cNvSpPr>
            <a:spLocks noGrp="1"/>
          </p:cNvSpPr>
          <p:nvPr>
            <p:ph type="title"/>
          </p:nvPr>
        </p:nvSpPr>
        <p:spPr>
          <a:xfrm>
            <a:off x="838200" y="365125"/>
            <a:ext cx="10515600" cy="534407"/>
          </a:xfrm>
        </p:spPr>
        <p:txBody>
          <a:bodyPr>
            <a:normAutofit fontScale="90000"/>
          </a:bodyPr>
          <a:lstStyle/>
          <a:p>
            <a:pPr algn="ctr"/>
            <a:r>
              <a:rPr lang="en-GB" b="1" dirty="0">
                <a:latin typeface="+mn-lt"/>
              </a:rPr>
              <a:t>Results Submission </a:t>
            </a:r>
            <a:r>
              <a:rPr lang="en-GB" sz="3200" b="1" dirty="0">
                <a:latin typeface="+mn-lt"/>
              </a:rPr>
              <a:t>- </a:t>
            </a:r>
            <a:r>
              <a:rPr lang="en-GB" sz="3200" b="1" i="1" dirty="0">
                <a:highlight>
                  <a:srgbClr val="FFFF00"/>
                </a:highlight>
                <a:latin typeface="+mn-lt"/>
              </a:rPr>
              <a:t>Required on Match Day.</a:t>
            </a:r>
          </a:p>
        </p:txBody>
      </p:sp>
      <p:sp>
        <p:nvSpPr>
          <p:cNvPr id="3" name="Content Placeholder 2">
            <a:extLst>
              <a:ext uri="{FF2B5EF4-FFF2-40B4-BE49-F238E27FC236}">
                <a16:creationId xmlns:a16="http://schemas.microsoft.com/office/drawing/2014/main" id="{8688C428-3B63-476B-9EF4-A4A65B5959EF}"/>
              </a:ext>
            </a:extLst>
          </p:cNvPr>
          <p:cNvSpPr>
            <a:spLocks noGrp="1"/>
          </p:cNvSpPr>
          <p:nvPr>
            <p:ph idx="1"/>
          </p:nvPr>
        </p:nvSpPr>
        <p:spPr>
          <a:xfrm>
            <a:off x="838200" y="973873"/>
            <a:ext cx="10515600" cy="5519002"/>
          </a:xfrm>
        </p:spPr>
        <p:txBody>
          <a:bodyPr>
            <a:normAutofit/>
          </a:bodyPr>
          <a:lstStyle/>
          <a:p>
            <a:endParaRPr lang="en-US" sz="1000" b="1" dirty="0">
              <a:highlight>
                <a:srgbClr val="00FF00"/>
              </a:highlight>
            </a:endParaRPr>
          </a:p>
          <a:p>
            <a:r>
              <a:rPr lang="en-US" sz="1000" b="1" dirty="0">
                <a:highlight>
                  <a:srgbClr val="00FF00"/>
                </a:highlight>
              </a:rPr>
              <a:t> </a:t>
            </a:r>
            <a:r>
              <a:rPr lang="en-US" sz="2400" b="1" dirty="0">
                <a:highlight>
                  <a:srgbClr val="00FF00"/>
                </a:highlight>
              </a:rPr>
              <a:t>Part 1 - SMS text message. – For Every Club. </a:t>
            </a:r>
          </a:p>
          <a:p>
            <a:pPr marL="0" indent="0">
              <a:buNone/>
            </a:pPr>
            <a:r>
              <a:rPr lang="en-US" sz="2400" b="1" dirty="0"/>
              <a:t>FA Full Time software sends an SMS Text to the two nominated persons (registered through Whole Game System see Slide 5) within each team at the game. </a:t>
            </a:r>
            <a:r>
              <a:rPr lang="en-US" sz="2400" b="1" dirty="0">
                <a:solidFill>
                  <a:prstClr val="black"/>
                </a:solidFill>
                <a:latin typeface="Calibri" panose="020F0502020204030204"/>
              </a:rPr>
              <a:t>T</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his must be replied to within 15 minutes of the end of the match. The response </a:t>
            </a:r>
            <a:r>
              <a:rPr kumimoji="0" lang="en-US" sz="2400" b="1" i="0" u="none"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MUST BE IN THE EXACT SAME FORMAT </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as the example in the earlier SMS Text. Do not add extra spaces. If there is a Code, use the correct code. </a:t>
            </a:r>
            <a:r>
              <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1" i="1" u="none" strike="noStrike" kern="1200" cap="none" spc="0" normalizeH="0" baseline="0" noProof="0" dirty="0">
                <a:ln>
                  <a:noFill/>
                </a:ln>
                <a:solidFill>
                  <a:prstClr val="black"/>
                </a:solidFill>
                <a:effectLst/>
                <a:uLnTx/>
                <a:uFillTx/>
                <a:latin typeface="Calibri" panose="020F0502020204030204"/>
                <a:ea typeface="+mn-ea"/>
                <a:cs typeface="+mn-cs"/>
              </a:rPr>
              <a:t>For Abandoned Games, use A-A, and Postponed P-P.</a:t>
            </a:r>
          </a:p>
          <a:p>
            <a:pPr marL="0" indent="0">
              <a:buNone/>
            </a:pPr>
            <a:r>
              <a:rPr kumimoji="0" lang="en-US" sz="2400" b="1" i="1" u="sng" strike="noStrike" kern="1200" cap="none" spc="0" normalizeH="0" baseline="0" noProof="0" dirty="0">
                <a:ln>
                  <a:noFill/>
                </a:ln>
                <a:solidFill>
                  <a:prstClr val="black"/>
                </a:solidFill>
                <a:effectLst/>
                <a:highlight>
                  <a:srgbClr val="00FF00"/>
                </a:highlight>
                <a:uLnTx/>
                <a:uFillTx/>
                <a:latin typeface="Calibri" panose="020F0502020204030204"/>
                <a:ea typeface="+mn-ea"/>
                <a:cs typeface="+mn-cs"/>
              </a:rPr>
              <a:t>PLEASE DO NOT USE MATCHDAY APP-it confuses Full Time</a:t>
            </a:r>
          </a:p>
          <a:p>
            <a:r>
              <a:rPr lang="en-US" sz="2400" b="1" dirty="0">
                <a:highlight>
                  <a:srgbClr val="00FF00"/>
                </a:highlight>
              </a:rPr>
              <a:t>Part 2 - 60 Minute Match Result Form</a:t>
            </a:r>
          </a:p>
          <a:p>
            <a:pPr marL="0" indent="0">
              <a:buNone/>
            </a:pPr>
            <a:r>
              <a:rPr lang="en-US" sz="2400" b="1" dirty="0">
                <a:highlight>
                  <a:srgbClr val="00FF00"/>
                </a:highlight>
              </a:rPr>
              <a:t> (League &amp; Cup Games involving Premier &amp; Division One clubs)</a:t>
            </a:r>
          </a:p>
          <a:p>
            <a:pPr marL="0" indent="0">
              <a:buNone/>
            </a:pPr>
            <a:r>
              <a:rPr lang="en-US" sz="2400" b="1" dirty="0"/>
              <a:t>Needs to be completed and submitted by the HOME team within 60 minutes of the match finishing as the result and goal scorer (First &amp; Second names for BOTH teams needed) information is provided to the Press Agencies</a:t>
            </a:r>
            <a:endParaRPr lang="en-GB" dirty="0"/>
          </a:p>
        </p:txBody>
      </p:sp>
    </p:spTree>
    <p:extLst>
      <p:ext uri="{BB962C8B-B14F-4D97-AF65-F5344CB8AC3E}">
        <p14:creationId xmlns:p14="http://schemas.microsoft.com/office/powerpoint/2010/main" val="2210702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CC51-133B-C951-A6F6-C2062361CF3A}"/>
              </a:ext>
            </a:extLst>
          </p:cNvPr>
          <p:cNvSpPr>
            <a:spLocks noGrp="1"/>
          </p:cNvSpPr>
          <p:nvPr>
            <p:ph type="title"/>
          </p:nvPr>
        </p:nvSpPr>
        <p:spPr>
          <a:xfrm>
            <a:off x="838200" y="365125"/>
            <a:ext cx="10515600" cy="2155051"/>
          </a:xfrm>
        </p:spPr>
        <p:txBody>
          <a:bodyPr>
            <a:normAutofit/>
          </a:bodyPr>
          <a:lstStyle/>
          <a:p>
            <a:pPr algn="ctr"/>
            <a:r>
              <a:rPr lang="en-GB" b="1" dirty="0" err="1">
                <a:latin typeface="+mn-lt"/>
              </a:rPr>
              <a:t>uhlsport</a:t>
            </a:r>
            <a:r>
              <a:rPr lang="en-GB" b="1" dirty="0">
                <a:latin typeface="+mn-lt"/>
              </a:rPr>
              <a:t> Hellenic League</a:t>
            </a:r>
            <a:br>
              <a:rPr lang="en-GB" b="1" dirty="0">
                <a:latin typeface="+mn-lt"/>
              </a:rPr>
            </a:br>
            <a:br>
              <a:rPr lang="en-GB" b="1" dirty="0">
                <a:latin typeface="+mn-lt"/>
              </a:rPr>
            </a:br>
            <a:r>
              <a:rPr lang="en-GB" sz="3200" b="1" dirty="0">
                <a:latin typeface="+mn-lt"/>
              </a:rPr>
              <a:t>Administrating Football at</a:t>
            </a:r>
          </a:p>
        </p:txBody>
      </p:sp>
      <p:pic>
        <p:nvPicPr>
          <p:cNvPr id="4" name="Content Placeholder 3">
            <a:extLst>
              <a:ext uri="{FF2B5EF4-FFF2-40B4-BE49-F238E27FC236}">
                <a16:creationId xmlns:a16="http://schemas.microsoft.com/office/drawing/2014/main" id="{1BED1AD7-9512-0466-51B5-871AC4A376C4}"/>
              </a:ext>
            </a:extLst>
          </p:cNvPr>
          <p:cNvPicPr>
            <a:picLocks noGrp="1" noChangeAspect="1"/>
          </p:cNvPicPr>
          <p:nvPr>
            <p:ph idx="1"/>
          </p:nvPr>
        </p:nvPicPr>
        <p:blipFill>
          <a:blip r:embed="rId2"/>
          <a:stretch>
            <a:fillRect/>
          </a:stretch>
        </p:blipFill>
        <p:spPr>
          <a:xfrm>
            <a:off x="281288" y="269144"/>
            <a:ext cx="2117052" cy="2595424"/>
          </a:xfrm>
          <a:prstGeom prst="rect">
            <a:avLst/>
          </a:prstGeom>
        </p:spPr>
      </p:pic>
      <p:pic>
        <p:nvPicPr>
          <p:cNvPr id="5" name="Picture 4">
            <a:extLst>
              <a:ext uri="{FF2B5EF4-FFF2-40B4-BE49-F238E27FC236}">
                <a16:creationId xmlns:a16="http://schemas.microsoft.com/office/drawing/2014/main" id="{A66DAFBF-1FC5-366D-15EA-DBE4C4B67E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17079" y="268033"/>
            <a:ext cx="2210539" cy="2671668"/>
          </a:xfrm>
          <a:prstGeom prst="rect">
            <a:avLst/>
          </a:prstGeom>
          <a:noFill/>
          <a:ln>
            <a:noFill/>
          </a:ln>
        </p:spPr>
      </p:pic>
      <p:sp>
        <p:nvSpPr>
          <p:cNvPr id="7" name="TextBox 6">
            <a:extLst>
              <a:ext uri="{FF2B5EF4-FFF2-40B4-BE49-F238E27FC236}">
                <a16:creationId xmlns:a16="http://schemas.microsoft.com/office/drawing/2014/main" id="{E028908A-EF0D-A5CE-65A3-AC36BB723DFD}"/>
              </a:ext>
            </a:extLst>
          </p:cNvPr>
          <p:cNvSpPr txBox="1"/>
          <p:nvPr/>
        </p:nvSpPr>
        <p:spPr>
          <a:xfrm>
            <a:off x="555873" y="2918460"/>
            <a:ext cx="10803674" cy="3570208"/>
          </a:xfrm>
          <a:prstGeom prst="rect">
            <a:avLst/>
          </a:prstGeom>
          <a:noFill/>
        </p:spPr>
        <p:txBody>
          <a:bodyPr wrap="square" rtlCol="0">
            <a:spAutoFit/>
          </a:bodyPr>
          <a:lstStyle/>
          <a:p>
            <a:pPr algn="ctr">
              <a:defRPr/>
            </a:pPr>
            <a:endParaRPr lang="en-GB" sz="3200" dirty="0"/>
          </a:p>
          <a:p>
            <a:r>
              <a:rPr lang="en-GB" b="1" i="1" dirty="0"/>
              <a:t>		</a:t>
            </a:r>
            <a:r>
              <a:rPr lang="en-GB" sz="2400" b="1" i="1" dirty="0"/>
              <a:t>Steps 5&amp;6 of the National League System (Premier &amp; Div One)</a:t>
            </a:r>
            <a:endParaRPr lang="en-GB" sz="2400" dirty="0"/>
          </a:p>
          <a:p>
            <a:r>
              <a:rPr lang="en-GB" sz="2400" b="1" i="1" dirty="0"/>
              <a:t>		with Two parallel Regional Divisions in the West and the East,</a:t>
            </a:r>
            <a:endParaRPr lang="en-GB" sz="2400" dirty="0"/>
          </a:p>
          <a:p>
            <a:r>
              <a:rPr lang="en-GB" sz="2400" b="1" i="1" dirty="0"/>
              <a:t> 		Three Veterans Divisions</a:t>
            </a:r>
            <a:r>
              <a:rPr lang="en-GB" sz="2400" dirty="0"/>
              <a:t> </a:t>
            </a:r>
            <a:r>
              <a:rPr lang="en-GB" sz="2400" b="1" i="1" dirty="0"/>
              <a:t>and Six Cup Competitions, 				(Challenge, Supplementary, Floodlit, Veterans, Chairmans &amp; 			Presidents)</a:t>
            </a:r>
            <a:endParaRPr lang="en-GB" sz="2400" dirty="0"/>
          </a:p>
          <a:p>
            <a:r>
              <a:rPr lang="en-GB" sz="2400" b="1" i="1" dirty="0"/>
              <a:t>		Play-Offs at Premier, Division One &amp; Alliance.</a:t>
            </a:r>
            <a:endParaRPr lang="en-GB" sz="24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1" i="1" u="none" strike="noStrike" kern="1200" cap="none" spc="0" normalizeH="0" baseline="0" noProof="0" dirty="0">
              <a:ln>
                <a:noFill/>
              </a:ln>
              <a:solidFill>
                <a:prstClr val="black"/>
              </a:solidFill>
              <a:effectLst/>
              <a:uLnTx/>
              <a:uFillTx/>
              <a:latin typeface="Calibri" panose="020F0502020204030204"/>
              <a:ea typeface="+mn-ea"/>
              <a:cs typeface="+mn-cs"/>
            </a:endParaRPr>
          </a:p>
          <a:p>
            <a:r>
              <a:rPr lang="en-GB" dirty="0"/>
              <a:t>    </a:t>
            </a:r>
          </a:p>
        </p:txBody>
      </p:sp>
    </p:spTree>
    <p:extLst>
      <p:ext uri="{BB962C8B-B14F-4D97-AF65-F5344CB8AC3E}">
        <p14:creationId xmlns:p14="http://schemas.microsoft.com/office/powerpoint/2010/main" val="2765402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F0967-98E5-4A24-99A6-B4F98BE98BA0}"/>
              </a:ext>
            </a:extLst>
          </p:cNvPr>
          <p:cNvSpPr>
            <a:spLocks noGrp="1"/>
          </p:cNvSpPr>
          <p:nvPr>
            <p:ph type="title"/>
          </p:nvPr>
        </p:nvSpPr>
        <p:spPr>
          <a:xfrm>
            <a:off x="838200" y="365125"/>
            <a:ext cx="10515600" cy="534407"/>
          </a:xfrm>
        </p:spPr>
        <p:txBody>
          <a:bodyPr>
            <a:normAutofit fontScale="90000"/>
          </a:bodyPr>
          <a:lstStyle/>
          <a:p>
            <a:pPr algn="ctr"/>
            <a:r>
              <a:rPr kumimoji="0" lang="en-GB" b="1" i="0" u="none" strike="noStrike" kern="1200" cap="none" spc="0" normalizeH="0" baseline="0" noProof="0" dirty="0">
                <a:ln>
                  <a:noFill/>
                </a:ln>
                <a:solidFill>
                  <a:prstClr val="black"/>
                </a:solidFill>
                <a:effectLst/>
                <a:uLnTx/>
                <a:uFillTx/>
                <a:latin typeface="Calibri" panose="020F0502020204030204"/>
                <a:ea typeface="+mj-ea"/>
                <a:cs typeface="+mj-cs"/>
              </a:rPr>
              <a:t>Results Submission –All Clubs– </a:t>
            </a:r>
            <a:br>
              <a:rPr kumimoji="0" lang="en-GB" b="1" i="0" u="none" strike="noStrike" kern="1200" cap="none" spc="0" normalizeH="0" baseline="0" noProof="0" dirty="0">
                <a:ln>
                  <a:noFill/>
                </a:ln>
                <a:solidFill>
                  <a:prstClr val="black"/>
                </a:solidFill>
                <a:effectLst/>
                <a:uLnTx/>
                <a:uFillTx/>
                <a:latin typeface="Calibri" panose="020F0502020204030204"/>
                <a:ea typeface="+mj-ea"/>
                <a:cs typeface="+mj-cs"/>
              </a:rPr>
            </a:br>
            <a:r>
              <a:rPr kumimoji="0" lang="en-GB" sz="3600" b="1" i="0" u="none" strike="noStrike" kern="1200" cap="none" spc="0" normalizeH="0" baseline="0" noProof="0" dirty="0">
                <a:ln>
                  <a:noFill/>
                </a:ln>
                <a:solidFill>
                  <a:prstClr val="black"/>
                </a:solidFill>
                <a:effectLst/>
                <a:highlight>
                  <a:srgbClr val="00FF00"/>
                </a:highlight>
                <a:uLnTx/>
                <a:uFillTx/>
                <a:latin typeface="Calibri" panose="020F0502020204030204"/>
                <a:ea typeface="+mj-ea"/>
                <a:cs typeface="+mj-cs"/>
              </a:rPr>
              <a:t>Part 3 </a:t>
            </a:r>
            <a:r>
              <a:rPr kumimoji="0" lang="en-GB" sz="3200" b="1" i="0" u="none" strike="noStrike" kern="1200" cap="none" spc="0" normalizeH="0" baseline="0" noProof="0" dirty="0">
                <a:ln>
                  <a:noFill/>
                </a:ln>
                <a:solidFill>
                  <a:prstClr val="black"/>
                </a:solidFill>
                <a:effectLst/>
                <a:uLnTx/>
                <a:uFillTx/>
                <a:latin typeface="Calibri" panose="020F0502020204030204"/>
                <a:ea typeface="+mj-ea"/>
                <a:cs typeface="+mj-cs"/>
              </a:rPr>
              <a:t>- </a:t>
            </a:r>
            <a:r>
              <a:rPr lang="en-GB" sz="3200" b="1" i="1" dirty="0">
                <a:solidFill>
                  <a:prstClr val="black"/>
                </a:solidFill>
                <a:highlight>
                  <a:srgbClr val="FFFF00"/>
                </a:highlight>
                <a:latin typeface="Calibri" panose="020F0502020204030204"/>
              </a:rPr>
              <a:t>W</a:t>
            </a:r>
            <a:r>
              <a:rPr kumimoji="0" lang="en-GB" sz="3200" b="1" i="1" u="none" strike="noStrike" kern="1200" cap="none" spc="0" normalizeH="0" baseline="0" noProof="0" dirty="0" err="1">
                <a:ln>
                  <a:noFill/>
                </a:ln>
                <a:solidFill>
                  <a:prstClr val="black"/>
                </a:solidFill>
                <a:effectLst/>
                <a:highlight>
                  <a:srgbClr val="FFFF00"/>
                </a:highlight>
                <a:uLnTx/>
                <a:uFillTx/>
                <a:latin typeface="Calibri" panose="020F0502020204030204"/>
                <a:ea typeface="+mj-ea"/>
                <a:cs typeface="+mj-cs"/>
              </a:rPr>
              <a:t>ithin</a:t>
            </a:r>
            <a:r>
              <a:rPr kumimoji="0" lang="en-GB" sz="3200" b="1" i="1" u="none" strike="noStrike" kern="1200" cap="none" spc="0" normalizeH="0" baseline="0" noProof="0" dirty="0">
                <a:ln>
                  <a:noFill/>
                </a:ln>
                <a:solidFill>
                  <a:prstClr val="black"/>
                </a:solidFill>
                <a:effectLst/>
                <a:highlight>
                  <a:srgbClr val="FFFF00"/>
                </a:highlight>
                <a:uLnTx/>
                <a:uFillTx/>
                <a:latin typeface="Calibri" panose="020F0502020204030204"/>
                <a:ea typeface="+mj-ea"/>
                <a:cs typeface="+mj-cs"/>
              </a:rPr>
              <a:t> 72 hours of match</a:t>
            </a:r>
            <a:endParaRPr lang="en-GB" sz="3200" b="1" i="1" dirty="0">
              <a:latin typeface="+mn-lt"/>
            </a:endParaRPr>
          </a:p>
        </p:txBody>
      </p:sp>
      <p:sp>
        <p:nvSpPr>
          <p:cNvPr id="3" name="Content Placeholder 2">
            <a:extLst>
              <a:ext uri="{FF2B5EF4-FFF2-40B4-BE49-F238E27FC236}">
                <a16:creationId xmlns:a16="http://schemas.microsoft.com/office/drawing/2014/main" id="{8688C428-3B63-476B-9EF4-A4A65B5959EF}"/>
              </a:ext>
            </a:extLst>
          </p:cNvPr>
          <p:cNvSpPr>
            <a:spLocks noGrp="1"/>
          </p:cNvSpPr>
          <p:nvPr>
            <p:ph idx="1"/>
          </p:nvPr>
        </p:nvSpPr>
        <p:spPr>
          <a:xfrm>
            <a:off x="379141" y="1425555"/>
            <a:ext cx="11173522" cy="4604989"/>
          </a:xfrm>
        </p:spPr>
        <p:txBody>
          <a:bodyPr>
            <a:normAutofit fontScale="77500" lnSpcReduction="20000"/>
          </a:bodyPr>
          <a:lstStyle/>
          <a:p>
            <a:pPr marL="0" indent="0">
              <a:buNone/>
            </a:pPr>
            <a:endParaRPr lang="en-US" sz="1200" b="1" dirty="0"/>
          </a:p>
          <a:p>
            <a:pPr marL="0" indent="0" algn="ctr">
              <a:buNone/>
            </a:pPr>
            <a:r>
              <a:rPr lang="en-US" sz="3200" b="1" dirty="0"/>
              <a:t>72 Hour Match Report Form </a:t>
            </a:r>
          </a:p>
          <a:p>
            <a:pPr marL="0" indent="0" algn="ctr">
              <a:buNone/>
            </a:pPr>
            <a:r>
              <a:rPr lang="en-US" sz="3200" b="1" dirty="0"/>
              <a:t>For all </a:t>
            </a:r>
            <a:r>
              <a:rPr lang="en-US" sz="3200" b="1" dirty="0" err="1"/>
              <a:t>uhlsport</a:t>
            </a:r>
            <a:r>
              <a:rPr lang="en-US" sz="3200" b="1" dirty="0"/>
              <a:t> Hellenic League operated games </a:t>
            </a:r>
          </a:p>
          <a:p>
            <a:pPr marL="0" indent="0" algn="ctr">
              <a:buNone/>
            </a:pPr>
            <a:r>
              <a:rPr lang="en-US" sz="2600" b="1" dirty="0"/>
              <a:t>(not FA Cup, FA Vase, &amp; County Cup)</a:t>
            </a:r>
          </a:p>
          <a:p>
            <a:pPr marL="0" indent="0" algn="ctr">
              <a:buNone/>
            </a:pPr>
            <a:endParaRPr lang="en-US" b="1" dirty="0">
              <a:highlight>
                <a:srgbClr val="FFFF00"/>
              </a:highlight>
            </a:endParaRPr>
          </a:p>
          <a:p>
            <a:pPr marL="0" indent="0" algn="ctr">
              <a:buNone/>
            </a:pPr>
            <a:r>
              <a:rPr lang="en-US" b="1" dirty="0">
                <a:highlight>
                  <a:srgbClr val="FFFF00"/>
                </a:highlight>
              </a:rPr>
              <a:t>All clubs to complete this within 72 hours of a match end </a:t>
            </a:r>
          </a:p>
          <a:p>
            <a:pPr marL="0" indent="0">
              <a:buNone/>
            </a:pPr>
            <a:endParaRPr lang="en-US" b="1" dirty="0"/>
          </a:p>
          <a:p>
            <a:pPr marL="0" indent="0">
              <a:buNone/>
            </a:pPr>
            <a:r>
              <a:rPr lang="en-US" b="1" dirty="0"/>
              <a:t>On successful submission, then move to the Full-Time Login screen to complete the team details, </a:t>
            </a:r>
          </a:p>
          <a:p>
            <a:pPr marL="0" indent="0">
              <a:buNone/>
            </a:pPr>
            <a:r>
              <a:rPr lang="en-US" b="1" dirty="0"/>
              <a:t>	- Record all players</a:t>
            </a:r>
          </a:p>
          <a:p>
            <a:pPr marL="0" indent="0">
              <a:buNone/>
            </a:pPr>
            <a:r>
              <a:rPr lang="en-US" b="1" dirty="0"/>
              <a:t>	- All substitutes. Record those who played AND those who did not </a:t>
            </a:r>
          </a:p>
          <a:p>
            <a:pPr marL="0" indent="0">
              <a:buNone/>
            </a:pPr>
            <a:r>
              <a:rPr lang="en-US" b="1" dirty="0"/>
              <a:t>	- Any yellow/red cards</a:t>
            </a:r>
          </a:p>
          <a:p>
            <a:pPr marL="0" indent="0">
              <a:buNone/>
            </a:pPr>
            <a:r>
              <a:rPr lang="en-US" b="1" dirty="0"/>
              <a:t>	- Goal-Scorers </a:t>
            </a:r>
            <a:r>
              <a:rPr lang="en-US" b="1" dirty="0" err="1"/>
              <a:t>etc</a:t>
            </a:r>
            <a:r>
              <a:rPr lang="en-US" b="1" dirty="0"/>
              <a:t>…..</a:t>
            </a:r>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endParaRPr lang="en-GB" dirty="0"/>
          </a:p>
        </p:txBody>
      </p:sp>
    </p:spTree>
    <p:extLst>
      <p:ext uri="{BB962C8B-B14F-4D97-AF65-F5344CB8AC3E}">
        <p14:creationId xmlns:p14="http://schemas.microsoft.com/office/powerpoint/2010/main" val="2020366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BB634-DC45-4964-8032-C1EACFC7C258}"/>
              </a:ext>
            </a:extLst>
          </p:cNvPr>
          <p:cNvSpPr>
            <a:spLocks noGrp="1"/>
          </p:cNvSpPr>
          <p:nvPr>
            <p:ph type="title"/>
          </p:nvPr>
        </p:nvSpPr>
        <p:spPr>
          <a:xfrm>
            <a:off x="838200" y="365126"/>
            <a:ext cx="10515600" cy="393158"/>
          </a:xfrm>
        </p:spPr>
        <p:txBody>
          <a:bodyPr>
            <a:normAutofit fontScale="90000"/>
          </a:bodyPr>
          <a:lstStyle/>
          <a:p>
            <a:pPr algn="ctr"/>
            <a:r>
              <a:rPr lang="en-GB" sz="3200" b="1" dirty="0">
                <a:latin typeface="+mn-lt"/>
              </a:rPr>
              <a:t>A Guide to Match Reporting for Hellenic &amp; Non-Hellenic games</a:t>
            </a:r>
          </a:p>
        </p:txBody>
      </p:sp>
      <p:sp>
        <p:nvSpPr>
          <p:cNvPr id="3" name="Content Placeholder 2">
            <a:extLst>
              <a:ext uri="{FF2B5EF4-FFF2-40B4-BE49-F238E27FC236}">
                <a16:creationId xmlns:a16="http://schemas.microsoft.com/office/drawing/2014/main" id="{4437C283-A809-469D-BFC9-343F0B9B1ECE}"/>
              </a:ext>
            </a:extLst>
          </p:cNvPr>
          <p:cNvSpPr>
            <a:spLocks noGrp="1"/>
          </p:cNvSpPr>
          <p:nvPr>
            <p:ph idx="1"/>
          </p:nvPr>
        </p:nvSpPr>
        <p:spPr>
          <a:xfrm>
            <a:off x="637478" y="966438"/>
            <a:ext cx="10515600" cy="5526435"/>
          </a:xfrm>
        </p:spPr>
        <p:txBody>
          <a:bodyPr>
            <a:normAutofit/>
          </a:bodyPr>
          <a:lstStyle/>
          <a:p>
            <a:pPr marL="0" indent="0">
              <a:buNone/>
            </a:pPr>
            <a:endParaRPr lang="en-GB" dirty="0"/>
          </a:p>
          <a:p>
            <a:endParaRPr lang="en-GB" dirty="0"/>
          </a:p>
        </p:txBody>
      </p:sp>
      <p:graphicFrame>
        <p:nvGraphicFramePr>
          <p:cNvPr id="4" name="Object 3">
            <a:extLst>
              <a:ext uri="{FF2B5EF4-FFF2-40B4-BE49-F238E27FC236}">
                <a16:creationId xmlns:a16="http://schemas.microsoft.com/office/drawing/2014/main" id="{99A5A4E2-0CAA-0FFE-2EA9-792DB4BCDA02}"/>
              </a:ext>
            </a:extLst>
          </p:cNvPr>
          <p:cNvGraphicFramePr>
            <a:graphicFrameLocks noChangeAspect="1"/>
          </p:cNvGraphicFramePr>
          <p:nvPr>
            <p:extLst>
              <p:ext uri="{D42A27DB-BD31-4B8C-83A1-F6EECF244321}">
                <p14:modId xmlns:p14="http://schemas.microsoft.com/office/powerpoint/2010/main" val="2055128491"/>
              </p:ext>
            </p:extLst>
          </p:nvPr>
        </p:nvGraphicFramePr>
        <p:xfrm>
          <a:off x="809625" y="966788"/>
          <a:ext cx="10137775" cy="3881437"/>
        </p:xfrm>
        <a:graphic>
          <a:graphicData uri="http://schemas.openxmlformats.org/presentationml/2006/ole">
            <mc:AlternateContent xmlns:mc="http://schemas.openxmlformats.org/markup-compatibility/2006">
              <mc:Choice xmlns:v="urn:schemas-microsoft-com:vml" Requires="v">
                <p:oleObj name="Worksheet" r:id="rId2" imgW="9277283" imgH="3009741" progId="Excel.Sheet.12">
                  <p:embed/>
                </p:oleObj>
              </mc:Choice>
              <mc:Fallback>
                <p:oleObj name="Worksheet" r:id="rId2" imgW="9277283" imgH="3009741" progId="Excel.Sheet.12">
                  <p:embed/>
                  <p:pic>
                    <p:nvPicPr>
                      <p:cNvPr id="4" name="Object 3">
                        <a:extLst>
                          <a:ext uri="{FF2B5EF4-FFF2-40B4-BE49-F238E27FC236}">
                            <a16:creationId xmlns:a16="http://schemas.microsoft.com/office/drawing/2014/main" id="{99A5A4E2-0CAA-0FFE-2EA9-792DB4BCDA02}"/>
                          </a:ext>
                        </a:extLst>
                      </p:cNvPr>
                      <p:cNvPicPr/>
                      <p:nvPr/>
                    </p:nvPicPr>
                    <p:blipFill>
                      <a:blip r:embed="rId3"/>
                      <a:stretch>
                        <a:fillRect/>
                      </a:stretch>
                    </p:blipFill>
                    <p:spPr>
                      <a:xfrm>
                        <a:off x="809625" y="966788"/>
                        <a:ext cx="10137775" cy="3881437"/>
                      </a:xfrm>
                      <a:prstGeom prst="rect">
                        <a:avLst/>
                      </a:prstGeom>
                    </p:spPr>
                  </p:pic>
                </p:oleObj>
              </mc:Fallback>
            </mc:AlternateContent>
          </a:graphicData>
        </a:graphic>
      </p:graphicFrame>
    </p:spTree>
    <p:extLst>
      <p:ext uri="{BB962C8B-B14F-4D97-AF65-F5344CB8AC3E}">
        <p14:creationId xmlns:p14="http://schemas.microsoft.com/office/powerpoint/2010/main" val="4068522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A05BF-0178-4F5D-BC18-0AB28EC48BFC}"/>
              </a:ext>
            </a:extLst>
          </p:cNvPr>
          <p:cNvSpPr>
            <a:spLocks noGrp="1"/>
          </p:cNvSpPr>
          <p:nvPr>
            <p:ph type="title"/>
          </p:nvPr>
        </p:nvSpPr>
        <p:spPr>
          <a:xfrm>
            <a:off x="542693" y="189089"/>
            <a:ext cx="11084311" cy="650970"/>
          </a:xfrm>
        </p:spPr>
        <p:txBody>
          <a:bodyPr>
            <a:normAutofit fontScale="90000"/>
          </a:bodyPr>
          <a:lstStyle/>
          <a:p>
            <a:pPr algn="ctr"/>
            <a:r>
              <a:rPr lang="en-GB" b="1" dirty="0">
                <a:latin typeface="+mn-lt"/>
              </a:rPr>
              <a:t>Postponements Process – All Clubs</a:t>
            </a:r>
          </a:p>
        </p:txBody>
      </p:sp>
      <p:sp>
        <p:nvSpPr>
          <p:cNvPr id="3" name="Content Placeholder 2">
            <a:extLst>
              <a:ext uri="{FF2B5EF4-FFF2-40B4-BE49-F238E27FC236}">
                <a16:creationId xmlns:a16="http://schemas.microsoft.com/office/drawing/2014/main" id="{9FAA708C-7B66-4E75-B67D-0EE83802E2E1}"/>
              </a:ext>
            </a:extLst>
          </p:cNvPr>
          <p:cNvSpPr>
            <a:spLocks noGrp="1"/>
          </p:cNvSpPr>
          <p:nvPr>
            <p:ph idx="1"/>
          </p:nvPr>
        </p:nvSpPr>
        <p:spPr>
          <a:xfrm>
            <a:off x="624469" y="937118"/>
            <a:ext cx="11084311" cy="5565913"/>
          </a:xfrm>
        </p:spPr>
        <p:txBody>
          <a:bodyPr>
            <a:normAutofit fontScale="25000" lnSpcReduction="20000"/>
          </a:bodyPr>
          <a:lstStyle/>
          <a:p>
            <a:pPr marL="0" indent="0">
              <a:lnSpc>
                <a:spcPct val="110000"/>
              </a:lnSpc>
              <a:buNone/>
            </a:pPr>
            <a:r>
              <a:rPr lang="en-GB" sz="11200" b="1" i="1" dirty="0">
                <a:effectLst/>
                <a:highlight>
                  <a:srgbClr val="00FF00"/>
                </a:highlight>
                <a:ea typeface="Calibri" panose="020F0502020204030204" pitchFamily="34" charset="0"/>
                <a:cs typeface="Times New Roman" panose="02020603050405020304" pitchFamily="18" charset="0"/>
              </a:rPr>
              <a:t>A Club cannot itself postpone a match in the Competition</a:t>
            </a:r>
            <a:r>
              <a:rPr lang="en-GB" sz="11200" b="1" dirty="0">
                <a:effectLst/>
                <a:ea typeface="Calibri" panose="020F0502020204030204" pitchFamily="34" charset="0"/>
                <a:cs typeface="Times New Roman" panose="02020603050405020304" pitchFamily="18" charset="0"/>
              </a:rPr>
              <a:t>. </a:t>
            </a:r>
          </a:p>
          <a:p>
            <a:pPr marL="0" indent="0">
              <a:lnSpc>
                <a:spcPct val="110000"/>
              </a:lnSpc>
              <a:buNone/>
            </a:pPr>
            <a:endParaRPr lang="en-GB" sz="11200" b="1" dirty="0">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n-GB" sz="11200" b="1" i="1"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ONLY The Football Operations Manager (Premier and D1) and League Secretary (Alliance West &amp; East)</a:t>
            </a:r>
            <a:r>
              <a:rPr lang="en-GB" sz="11200" b="1" dirty="0">
                <a:solidFill>
                  <a:prstClr val="black"/>
                </a:solidFill>
                <a:ea typeface="Calibri" panose="020F0502020204030204" pitchFamily="34" charset="0"/>
                <a:cs typeface="Times New Roman" panose="02020603050405020304" pitchFamily="18" charset="0"/>
              </a:rPr>
              <a:t> can authorise these</a:t>
            </a:r>
            <a:endParaRPr lang="en-GB" sz="11200" b="1" dirty="0">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sz="11200" b="1" dirty="0">
                <a:solidFill>
                  <a:prstClr val="black"/>
                </a:solidFill>
                <a:highlight>
                  <a:srgbClr val="FFFF00"/>
                </a:highlight>
              </a:rPr>
              <a:t>M</a:t>
            </a:r>
            <a:r>
              <a:rPr kumimoji="0" lang="en-GB" sz="11200" b="1" i="0" u="none" strike="noStrike" kern="1200" cap="none" spc="0" normalizeH="0" baseline="0" noProof="0" dirty="0">
                <a:ln>
                  <a:noFill/>
                </a:ln>
                <a:solidFill>
                  <a:prstClr val="black"/>
                </a:solidFill>
                <a:effectLst/>
                <a:highlight>
                  <a:srgbClr val="FFFF00"/>
                </a:highlight>
                <a:uLnTx/>
                <a:uFillTx/>
                <a:ea typeface="+mn-ea"/>
                <a:cs typeface="+mn-cs"/>
              </a:rPr>
              <a:t>atch postponements process as per The League Directives document. </a:t>
            </a:r>
            <a:r>
              <a:rPr kumimoji="0" lang="en-GB" sz="1000" b="1" i="0" u="none" strike="noStrike" kern="1200" cap="none" spc="0" normalizeH="0" baseline="0" noProof="0" dirty="0">
                <a:ln>
                  <a:noFill/>
                </a:ln>
                <a:solidFill>
                  <a:prstClr val="black"/>
                </a:solidFill>
                <a:effectLst/>
                <a:highlight>
                  <a:srgbClr val="FFFF00"/>
                </a:highlight>
                <a:uLnTx/>
                <a:uFillTx/>
                <a:ea typeface="+mn-ea"/>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highlight>
                  <a:srgbClr val="FFFF00"/>
                </a:highlight>
                <a:uLnTx/>
                <a:uFillTx/>
                <a:ea typeface="+mn-ea"/>
                <a:cs typeface="+mn-cs"/>
              </a:rPr>
              <a:t> </a:t>
            </a:r>
            <a:endParaRPr lang="en-GB" sz="11200" b="1" dirty="0">
              <a:effectLst/>
              <a:ea typeface="Calibri" panose="020F0502020204030204" pitchFamily="34" charset="0"/>
              <a:cs typeface="Times New Roman" panose="02020603050405020304" pitchFamily="18" charset="0"/>
            </a:endParaRPr>
          </a:p>
          <a:p>
            <a:pPr marL="0" indent="0">
              <a:lnSpc>
                <a:spcPct val="110000"/>
              </a:lnSpc>
              <a:buNone/>
            </a:pPr>
            <a:r>
              <a:rPr lang="en-GB" sz="9600" b="1" dirty="0">
                <a:effectLst/>
                <a:highlight>
                  <a:srgbClr val="FFFF00"/>
                </a:highlight>
                <a:ea typeface="Calibri" panose="020F0502020204030204" pitchFamily="34" charset="0"/>
                <a:cs typeface="Times New Roman" panose="02020603050405020304" pitchFamily="18" charset="0"/>
              </a:rPr>
              <a:t>If your club feels that the weather may cause a postponement</a:t>
            </a:r>
            <a:r>
              <a:rPr lang="en-GB" sz="9600" b="1" dirty="0">
                <a:effectLst/>
                <a:ea typeface="Calibri" panose="020F0502020204030204" pitchFamily="34" charset="0"/>
                <a:cs typeface="Times New Roman" panose="02020603050405020304" pitchFamily="18" charset="0"/>
              </a:rPr>
              <a:t>, </a:t>
            </a:r>
            <a:r>
              <a:rPr lang="en-GB" sz="9600" b="1" i="1" dirty="0">
                <a:effectLst/>
                <a:ea typeface="Calibri" panose="020F0502020204030204" pitchFamily="34" charset="0"/>
                <a:cs typeface="Times New Roman" panose="02020603050405020304" pitchFamily="18" charset="0"/>
              </a:rPr>
              <a:t>Arrange a pitch inspection</a:t>
            </a:r>
            <a:r>
              <a:rPr lang="en-GB" sz="9600" b="1" dirty="0">
                <a:effectLst/>
                <a:ea typeface="Calibri" panose="020F0502020204030204" pitchFamily="34" charset="0"/>
                <a:cs typeface="Times New Roman" panose="02020603050405020304" pitchFamily="18" charset="0"/>
              </a:rPr>
              <a:t> by </a:t>
            </a:r>
            <a:r>
              <a:rPr lang="en-US" sz="9600" b="1" i="1" dirty="0">
                <a:solidFill>
                  <a:srgbClr val="000000"/>
                </a:solidFill>
                <a:effectLst/>
                <a:ea typeface="FS Jack Light"/>
              </a:rPr>
              <a:t>The </a:t>
            </a:r>
            <a:r>
              <a:rPr lang="en-US" sz="9600" b="1" i="1" dirty="0" err="1">
                <a:solidFill>
                  <a:srgbClr val="000000"/>
                </a:solidFill>
                <a:effectLst/>
                <a:ea typeface="FS Jack Light"/>
              </a:rPr>
              <a:t>uhlsport</a:t>
            </a:r>
            <a:r>
              <a:rPr lang="en-US" sz="9600" b="1" i="1" dirty="0">
                <a:solidFill>
                  <a:srgbClr val="000000"/>
                </a:solidFill>
                <a:effectLst/>
                <a:ea typeface="FS Jack Light"/>
              </a:rPr>
              <a:t> Hellenic League Football Operations Manager / League Secretary (or his delegate). He assumes the position of Match Referee &amp; conducts the inspection by Video Call.  </a:t>
            </a:r>
            <a:r>
              <a:rPr lang="en-US" sz="9600" b="1" i="1" dirty="0">
                <a:solidFill>
                  <a:srgbClr val="000000"/>
                </a:solidFill>
                <a:ea typeface="FS Jack Light"/>
              </a:rPr>
              <a:t>Keep Opposition and Match Officials up to date</a:t>
            </a:r>
            <a:endParaRPr lang="en-GB" sz="9600" b="1" dirty="0">
              <a:effectLst/>
              <a:highlight>
                <a:srgbClr val="FFFF00"/>
              </a:highlight>
              <a:ea typeface="Calibri" panose="020F0502020204030204" pitchFamily="34" charset="0"/>
              <a:cs typeface="Times New Roman" panose="02020603050405020304" pitchFamily="18" charset="0"/>
            </a:endParaRPr>
          </a:p>
          <a:p>
            <a:pPr marL="0" lvl="0" indent="0">
              <a:lnSpc>
                <a:spcPct val="110000"/>
              </a:lnSpc>
              <a:spcAft>
                <a:spcPts val="800"/>
              </a:spcAft>
              <a:buNone/>
            </a:pPr>
            <a:r>
              <a:rPr lang="en-GB" sz="9600" b="1" dirty="0">
                <a:effectLst/>
                <a:highlight>
                  <a:srgbClr val="FFFF00"/>
                </a:highlight>
                <a:ea typeface="Calibri" panose="020F0502020204030204" pitchFamily="34" charset="0"/>
                <a:cs typeface="Times New Roman" panose="02020603050405020304" pitchFamily="18" charset="0"/>
              </a:rPr>
              <a:t>If the postponement is authorised -</a:t>
            </a:r>
            <a:r>
              <a:rPr lang="en-GB" sz="9600" b="1" dirty="0">
                <a:effectLst/>
                <a:ea typeface="Calibri" panose="020F0502020204030204" pitchFamily="34" charset="0"/>
                <a:cs typeface="Times New Roman" panose="02020603050405020304" pitchFamily="18" charset="0"/>
              </a:rPr>
              <a:t>Notify match officials</a:t>
            </a:r>
            <a:r>
              <a:rPr lang="en-GB" sz="9600" b="1" dirty="0">
                <a:ea typeface="Calibri" panose="020F0502020204030204" pitchFamily="34" charset="0"/>
                <a:cs typeface="Times New Roman" panose="02020603050405020304" pitchFamily="18" charset="0"/>
              </a:rPr>
              <a:t>, </a:t>
            </a:r>
            <a:r>
              <a:rPr lang="en-GB" sz="9600" b="1" dirty="0">
                <a:effectLst/>
                <a:ea typeface="Calibri" panose="020F0502020204030204" pitchFamily="34" charset="0"/>
                <a:cs typeface="Times New Roman" panose="02020603050405020304" pitchFamily="18" charset="0"/>
              </a:rPr>
              <a:t>Match Observer (if appointed) and the opposition, Complete and submit the Postponement Form ASAP via the League Website. This notifies all League Officers needing the information.</a:t>
            </a:r>
          </a:p>
          <a:p>
            <a:pPr marL="0" lvl="0" indent="0">
              <a:lnSpc>
                <a:spcPct val="110000"/>
              </a:lnSpc>
              <a:spcAft>
                <a:spcPts val="800"/>
              </a:spcAft>
              <a:buNone/>
            </a:pPr>
            <a:r>
              <a:rPr lang="en-GB" sz="9600" b="1" dirty="0">
                <a:ea typeface="Calibri" panose="020F0502020204030204" pitchFamily="34" charset="0"/>
                <a:cs typeface="Times New Roman" panose="02020603050405020304" pitchFamily="18" charset="0"/>
              </a:rPr>
              <a:t>If an SMS text is received from FA Full Time, then report score as P-P + any code.</a:t>
            </a:r>
            <a:r>
              <a:rPr lang="en-GB" sz="9600" b="1" dirty="0">
                <a:effectLst/>
                <a:ea typeface="Calibri" panose="020F0502020204030204" pitchFamily="34" charset="0"/>
                <a:cs typeface="Times New Roman" panose="02020603050405020304" pitchFamily="18" charset="0"/>
              </a:rPr>
              <a:t> </a:t>
            </a:r>
            <a:endParaRPr lang="en-GB" sz="9600" b="1" dirty="0">
              <a:effectLst/>
              <a:ea typeface="Times New Roman" panose="02020603050405020304" pitchFamily="18" charset="0"/>
            </a:endParaRPr>
          </a:p>
          <a:p>
            <a:pPr marR="6350" indent="0">
              <a:lnSpc>
                <a:spcPct val="110000"/>
              </a:lnSpc>
              <a:spcBef>
                <a:spcPts val="280"/>
              </a:spcBef>
              <a:spcAft>
                <a:spcPts val="0"/>
              </a:spcAft>
              <a:buNone/>
              <a:tabLst>
                <a:tab pos="438785" algn="l"/>
              </a:tabLst>
            </a:pPr>
            <a:endParaRPr lang="en-GB" sz="2000" dirty="0">
              <a:effectLst/>
              <a:latin typeface="Times New Roman" panose="02020603050405020304" pitchFamily="18" charset="0"/>
              <a:ea typeface="Times New Roman" panose="02020603050405020304" pitchFamily="18" charset="0"/>
            </a:endParaRPr>
          </a:p>
          <a:p>
            <a:pPr marL="342900" lvl="0" indent="-342900">
              <a:lnSpc>
                <a:spcPct val="107000"/>
              </a:lnSpc>
              <a:buFont typeface="Calibri" panose="020F0502020204030204" pitchFamily="34" charset="0"/>
              <a:buChar char="-"/>
            </a:pPr>
            <a:endParaRPr lang="en-GB" sz="1200" dirty="0">
              <a:effectLst/>
              <a:latin typeface="Times New Roman" panose="02020603050405020304" pitchFamily="18" charset="0"/>
              <a:ea typeface="Calibri" panose="020F0502020204030204" pitchFamily="34" charset="0"/>
            </a:endParaRPr>
          </a:p>
          <a:p>
            <a:pPr>
              <a:lnSpc>
                <a:spcPct val="107000"/>
              </a:lnSpc>
            </a:pPr>
            <a:endParaRPr lang="en-GB" sz="1600" dirty="0">
              <a:effectLst/>
              <a:latin typeface="Times New Roman" panose="02020603050405020304" pitchFamily="18" charset="0"/>
              <a:ea typeface="Times New Roman" panose="02020603050405020304" pitchFamily="18" charset="0"/>
            </a:endParaRPr>
          </a:p>
          <a:p>
            <a:pPr marL="0" indent="0">
              <a:buNone/>
            </a:pPr>
            <a:endParaRPr lang="en-GB" sz="2000" dirty="0"/>
          </a:p>
        </p:txBody>
      </p:sp>
    </p:spTree>
    <p:extLst>
      <p:ext uri="{BB962C8B-B14F-4D97-AF65-F5344CB8AC3E}">
        <p14:creationId xmlns:p14="http://schemas.microsoft.com/office/powerpoint/2010/main" val="3767744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A05BF-0178-4F5D-BC18-0AB28EC48BFC}"/>
              </a:ext>
            </a:extLst>
          </p:cNvPr>
          <p:cNvSpPr>
            <a:spLocks noGrp="1"/>
          </p:cNvSpPr>
          <p:nvPr>
            <p:ph type="title"/>
          </p:nvPr>
        </p:nvSpPr>
        <p:spPr>
          <a:xfrm>
            <a:off x="553844" y="212943"/>
            <a:ext cx="11084311" cy="650970"/>
          </a:xfrm>
        </p:spPr>
        <p:txBody>
          <a:bodyPr>
            <a:noAutofit/>
          </a:bodyPr>
          <a:lstStyle/>
          <a:p>
            <a:pPr algn="ctr"/>
            <a:r>
              <a:rPr lang="en-GB" sz="3200" b="1" dirty="0">
                <a:latin typeface="+mn-lt"/>
              </a:rPr>
              <a:t>Rescheduling Postponed Games – Premier &amp; Division One Clubs</a:t>
            </a:r>
          </a:p>
        </p:txBody>
      </p:sp>
      <p:sp>
        <p:nvSpPr>
          <p:cNvPr id="3" name="Content Placeholder 2">
            <a:extLst>
              <a:ext uri="{FF2B5EF4-FFF2-40B4-BE49-F238E27FC236}">
                <a16:creationId xmlns:a16="http://schemas.microsoft.com/office/drawing/2014/main" id="{9FAA708C-7B66-4E75-B67D-0EE83802E2E1}"/>
              </a:ext>
            </a:extLst>
          </p:cNvPr>
          <p:cNvSpPr>
            <a:spLocks noGrp="1"/>
          </p:cNvSpPr>
          <p:nvPr>
            <p:ph idx="1"/>
          </p:nvPr>
        </p:nvSpPr>
        <p:spPr>
          <a:xfrm>
            <a:off x="624469" y="936702"/>
            <a:ext cx="11084311" cy="5509534"/>
          </a:xfrm>
        </p:spPr>
        <p:txBody>
          <a:bodyPr>
            <a:normAutofit fontScale="92500" lnSpcReduction="20000"/>
          </a:bodyPr>
          <a:lstStyle/>
          <a:p>
            <a:pPr marL="342900" lvl="0" indent="-342900">
              <a:buFont typeface="Calibri" panose="020F0502020204030204" pitchFamily="34" charset="0"/>
              <a:buChar char="-"/>
            </a:pPr>
            <a:r>
              <a:rPr lang="en-GB" sz="2800" b="1" dirty="0">
                <a:solidFill>
                  <a:srgbClr val="000000"/>
                </a:solidFill>
                <a:effectLst/>
                <a:latin typeface="Calibri" panose="020F0502020204030204" pitchFamily="34" charset="0"/>
                <a:ea typeface="Calibri" panose="020F0502020204030204" pitchFamily="34" charset="0"/>
              </a:rPr>
              <a:t>The biggest change for </a:t>
            </a:r>
            <a:r>
              <a:rPr lang="en-GB" sz="2800" b="1" dirty="0">
                <a:solidFill>
                  <a:srgbClr val="000000"/>
                </a:solidFill>
                <a:effectLst/>
                <a:highlight>
                  <a:srgbClr val="FFFF00"/>
                </a:highlight>
                <a:latin typeface="Calibri" panose="020F0502020204030204" pitchFamily="34" charset="0"/>
                <a:ea typeface="Calibri" panose="020F0502020204030204" pitchFamily="34" charset="0"/>
              </a:rPr>
              <a:t>Premier &amp; Division One</a:t>
            </a:r>
            <a:r>
              <a:rPr lang="en-GB" sz="2800" dirty="0">
                <a:solidFill>
                  <a:srgbClr val="000000"/>
                </a:solidFill>
                <a:effectLst/>
                <a:latin typeface="Calibri" panose="020F0502020204030204" pitchFamily="34" charset="0"/>
                <a:ea typeface="Calibri" panose="020F0502020204030204" pitchFamily="34" charset="0"/>
              </a:rPr>
              <a:t> this season.</a:t>
            </a:r>
          </a:p>
          <a:p>
            <a:pPr marL="342900" lvl="0" indent="-342900">
              <a:buFont typeface="Calibri" panose="020F0502020204030204" pitchFamily="34" charset="0"/>
              <a:buChar char="-"/>
            </a:pPr>
            <a:r>
              <a:rPr lang="en-GB" dirty="0">
                <a:solidFill>
                  <a:srgbClr val="000000"/>
                </a:solidFill>
                <a:latin typeface="Calibri" panose="020F0502020204030204" pitchFamily="34" charset="0"/>
                <a:ea typeface="Calibri" panose="020F0502020204030204" pitchFamily="34" charset="0"/>
              </a:rPr>
              <a:t>T</a:t>
            </a:r>
            <a:r>
              <a:rPr lang="en-GB" sz="2800" dirty="0">
                <a:solidFill>
                  <a:srgbClr val="000000"/>
                </a:solidFill>
                <a:effectLst/>
                <a:latin typeface="Calibri" panose="020F0502020204030204" pitchFamily="34" charset="0"/>
                <a:ea typeface="Calibri" panose="020F0502020204030204" pitchFamily="34" charset="0"/>
              </a:rPr>
              <a:t>he inclusion of FA Standardised Rule 8.40 </a:t>
            </a:r>
            <a:r>
              <a:rPr lang="en-GB" sz="2800" i="1" dirty="0">
                <a:solidFill>
                  <a:srgbClr val="000000"/>
                </a:solidFill>
                <a:effectLst/>
                <a:latin typeface="Calibri" panose="020F0502020204030204" pitchFamily="34" charset="0"/>
                <a:ea typeface="Calibri" panose="020F0502020204030204" pitchFamily="34" charset="0"/>
              </a:rPr>
              <a:t>(section on postponements)</a:t>
            </a:r>
            <a:endParaRPr lang="en-GB" sz="2000" dirty="0">
              <a:effectLst/>
              <a:latin typeface="Times New Roman" panose="02020603050405020304" pitchFamily="18" charset="0"/>
              <a:ea typeface="Calibri" panose="020F0502020204030204" pitchFamily="34" charset="0"/>
            </a:endParaRPr>
          </a:p>
          <a:p>
            <a:pPr marL="342900" lvl="0" indent="-342900">
              <a:buFont typeface="Calibri" panose="020F0502020204030204" pitchFamily="34" charset="0"/>
              <a:buChar char="-"/>
            </a:pPr>
            <a:r>
              <a:rPr lang="en-GB" sz="2800" dirty="0">
                <a:solidFill>
                  <a:srgbClr val="000000"/>
                </a:solidFill>
                <a:effectLst/>
                <a:latin typeface="Calibri" panose="020F0502020204030204" pitchFamily="34" charset="0"/>
                <a:ea typeface="Calibri" panose="020F0502020204030204" pitchFamily="34" charset="0"/>
              </a:rPr>
              <a:t>For </a:t>
            </a:r>
            <a:r>
              <a:rPr lang="en-GB" sz="2800" b="1" dirty="0">
                <a:solidFill>
                  <a:srgbClr val="000000"/>
                </a:solidFill>
                <a:effectLst/>
                <a:latin typeface="Calibri" panose="020F0502020204030204" pitchFamily="34" charset="0"/>
                <a:ea typeface="Calibri" panose="020F0502020204030204" pitchFamily="34" charset="0"/>
              </a:rPr>
              <a:t>UHL league games</a:t>
            </a:r>
            <a:r>
              <a:rPr lang="en-GB" sz="2800" dirty="0">
                <a:solidFill>
                  <a:srgbClr val="000000"/>
                </a:solidFill>
                <a:effectLst/>
                <a:latin typeface="Calibri" panose="020F0502020204030204" pitchFamily="34" charset="0"/>
                <a:ea typeface="Calibri" panose="020F0502020204030204" pitchFamily="34" charset="0"/>
              </a:rPr>
              <a:t> involving Premier &amp; Division One Clubs (plus those involved in The Challenge, Supplementary. &amp; Floodlit Cup) matches </a:t>
            </a:r>
            <a:r>
              <a:rPr lang="en-GB" sz="2800" b="1" dirty="0">
                <a:solidFill>
                  <a:srgbClr val="000000"/>
                </a:solidFill>
                <a:effectLst/>
                <a:latin typeface="Calibri" panose="020F0502020204030204" pitchFamily="34" charset="0"/>
                <a:ea typeface="Calibri" panose="020F0502020204030204" pitchFamily="34" charset="0"/>
              </a:rPr>
              <a:t>that are postponed the following applies</a:t>
            </a:r>
            <a:endParaRPr lang="en-GB" sz="2000" dirty="0">
              <a:effectLst/>
              <a:latin typeface="Times New Roman" panose="02020603050405020304" pitchFamily="18" charset="0"/>
              <a:ea typeface="Calibri" panose="020F0502020204030204" pitchFamily="34" charset="0"/>
            </a:endParaRPr>
          </a:p>
          <a:p>
            <a:pPr marL="685800" marR="67945" algn="just">
              <a:lnSpc>
                <a:spcPct val="110000"/>
              </a:lnSpc>
              <a:spcBef>
                <a:spcPts val="425"/>
              </a:spcBef>
              <a:spcAft>
                <a:spcPts val="0"/>
              </a:spcAft>
            </a:pPr>
            <a:r>
              <a:rPr lang="en-GB" sz="2800" b="1" i="1" dirty="0">
                <a:solidFill>
                  <a:srgbClr val="000000"/>
                </a:solidFill>
                <a:effectLst/>
                <a:highlight>
                  <a:srgbClr val="FFFF00"/>
                </a:highlight>
                <a:latin typeface="Calibri" panose="020F0502020204030204" pitchFamily="34" charset="0"/>
                <a:ea typeface="Times New Roman" panose="02020603050405020304" pitchFamily="18" charset="0"/>
              </a:rPr>
              <a:t>Where a match has been postponed for any reason, the two Clubs concerned must agree within 7 days of the postponement a new date (which shall, save in exceptional circumstances, be within 42</a:t>
            </a:r>
            <a:r>
              <a:rPr lang="en-GB" sz="2800" b="1" i="1" spc="400" dirty="0">
                <a:solidFill>
                  <a:srgbClr val="000000"/>
                </a:solidFill>
                <a:effectLst/>
                <a:highlight>
                  <a:srgbClr val="FFFF00"/>
                </a:highlight>
                <a:latin typeface="Calibri" panose="020F0502020204030204" pitchFamily="34" charset="0"/>
                <a:ea typeface="Times New Roman" panose="02020603050405020304" pitchFamily="18" charset="0"/>
              </a:rPr>
              <a:t> </a:t>
            </a:r>
            <a:r>
              <a:rPr lang="en-GB" sz="2800" b="1" i="1" dirty="0">
                <a:solidFill>
                  <a:srgbClr val="000000"/>
                </a:solidFill>
                <a:effectLst/>
                <a:highlight>
                  <a:srgbClr val="FFFF00"/>
                </a:highlight>
                <a:latin typeface="Calibri" panose="020F0502020204030204" pitchFamily="34" charset="0"/>
                <a:ea typeface="Times New Roman" panose="02020603050405020304" pitchFamily="18" charset="0"/>
              </a:rPr>
              <a:t>days of the original date) and in default the Board is empowered to order Clubs to play on a date it</a:t>
            </a:r>
            <a:r>
              <a:rPr lang="en-GB" sz="2800" b="1" i="1" spc="200" dirty="0">
                <a:solidFill>
                  <a:srgbClr val="000000"/>
                </a:solidFill>
                <a:effectLst/>
                <a:highlight>
                  <a:srgbClr val="FFFF00"/>
                </a:highlight>
                <a:latin typeface="Calibri" panose="020F0502020204030204" pitchFamily="34" charset="0"/>
                <a:ea typeface="Times New Roman" panose="02020603050405020304" pitchFamily="18" charset="0"/>
              </a:rPr>
              <a:t> </a:t>
            </a:r>
            <a:r>
              <a:rPr lang="en-GB" sz="2800" b="1" i="1" dirty="0">
                <a:solidFill>
                  <a:srgbClr val="000000"/>
                </a:solidFill>
                <a:effectLst/>
                <a:highlight>
                  <a:srgbClr val="FFFF00"/>
                </a:highlight>
                <a:latin typeface="Calibri" panose="020F0502020204030204" pitchFamily="34" charset="0"/>
                <a:ea typeface="Times New Roman" panose="02020603050405020304" pitchFamily="18" charset="0"/>
              </a:rPr>
              <a:t>considers suitable.] [The Competition Secretary shall determine the new date.]</a:t>
            </a:r>
            <a:endParaRPr lang="en-GB" sz="2000" dirty="0">
              <a:effectLst/>
              <a:latin typeface="Times New Roman" panose="02020603050405020304" pitchFamily="18" charset="0"/>
              <a:ea typeface="Times New Roman" panose="02020603050405020304" pitchFamily="18" charset="0"/>
            </a:endParaRPr>
          </a:p>
          <a:p>
            <a:pPr marL="685800"/>
            <a:r>
              <a:rPr lang="en-GB" dirty="0">
                <a:solidFill>
                  <a:srgbClr val="000000"/>
                </a:solidFill>
                <a:highlight>
                  <a:srgbClr val="00FF00"/>
                </a:highlight>
                <a:latin typeface="Calibri" panose="020F0502020204030204" pitchFamily="34" charset="0"/>
                <a:ea typeface="MS PGothic" panose="020B0600070205080204" pitchFamily="34" charset="-128"/>
              </a:rPr>
              <a:t>T</a:t>
            </a:r>
            <a:r>
              <a:rPr lang="en-GB" sz="2800" dirty="0">
                <a:solidFill>
                  <a:srgbClr val="000000"/>
                </a:solidFill>
                <a:effectLst/>
                <a:highlight>
                  <a:srgbClr val="00FF00"/>
                </a:highlight>
                <a:latin typeface="Calibri" panose="020F0502020204030204" pitchFamily="34" charset="0"/>
                <a:ea typeface="MS PGothic" panose="020B0600070205080204" pitchFamily="34" charset="-128"/>
              </a:rPr>
              <a:t>he date that the two clubs agree, must be approved by The Fixtures Coordinator and Operations Managers</a:t>
            </a:r>
            <a:r>
              <a:rPr lang="en-GB" sz="2800" dirty="0">
                <a:solidFill>
                  <a:srgbClr val="000000"/>
                </a:solidFill>
                <a:effectLst/>
                <a:latin typeface="Calibri" panose="020F0502020204030204" pitchFamily="34" charset="0"/>
                <a:ea typeface="MS PGothic" panose="020B0600070205080204" pitchFamily="34" charset="-128"/>
              </a:rPr>
              <a:t>.</a:t>
            </a:r>
          </a:p>
          <a:p>
            <a:pPr marL="685800"/>
            <a:r>
              <a:rPr lang="en-GB" dirty="0">
                <a:solidFill>
                  <a:srgbClr val="000000"/>
                </a:solidFill>
                <a:latin typeface="Calibri" panose="020F0502020204030204" pitchFamily="34" charset="0"/>
                <a:ea typeface="MS PGothic" panose="020B0600070205080204" pitchFamily="34" charset="-128"/>
              </a:rPr>
              <a:t>T</a:t>
            </a:r>
            <a:r>
              <a:rPr lang="en-GB" sz="2800" dirty="0">
                <a:solidFill>
                  <a:srgbClr val="000000"/>
                </a:solidFill>
                <a:effectLst/>
                <a:latin typeface="Calibri" panose="020F0502020204030204" pitchFamily="34" charset="0"/>
                <a:ea typeface="MS PGothic" panose="020B0600070205080204" pitchFamily="34" charset="-128"/>
              </a:rPr>
              <a:t>he approved date is unlikely to be a Saturday. A midweek ‘space will be a available on a monthly basis </a:t>
            </a:r>
            <a:endParaRPr lang="en-GB" b="1" dirty="0">
              <a:effectLst/>
              <a:ea typeface="Times New Roman" panose="02020603050405020304" pitchFamily="18" charset="0"/>
            </a:endParaRPr>
          </a:p>
          <a:p>
            <a:pPr marR="6350" indent="0">
              <a:lnSpc>
                <a:spcPct val="110000"/>
              </a:lnSpc>
              <a:spcBef>
                <a:spcPts val="280"/>
              </a:spcBef>
              <a:spcAft>
                <a:spcPts val="0"/>
              </a:spcAft>
              <a:buNone/>
              <a:tabLst>
                <a:tab pos="438785" algn="l"/>
              </a:tabLst>
            </a:pPr>
            <a:endParaRPr lang="en-GB" sz="2000" dirty="0">
              <a:effectLst/>
              <a:latin typeface="Times New Roman" panose="02020603050405020304" pitchFamily="18" charset="0"/>
              <a:ea typeface="Times New Roman" panose="02020603050405020304" pitchFamily="18" charset="0"/>
            </a:endParaRPr>
          </a:p>
          <a:p>
            <a:pPr marL="342900" lvl="0" indent="-342900">
              <a:lnSpc>
                <a:spcPct val="107000"/>
              </a:lnSpc>
              <a:buFont typeface="Calibri" panose="020F0502020204030204" pitchFamily="34" charset="0"/>
              <a:buChar char="-"/>
            </a:pPr>
            <a:endParaRPr lang="en-GB" sz="1200" dirty="0">
              <a:effectLst/>
              <a:latin typeface="Times New Roman" panose="02020603050405020304" pitchFamily="18" charset="0"/>
              <a:ea typeface="Calibri" panose="020F0502020204030204" pitchFamily="34" charset="0"/>
            </a:endParaRPr>
          </a:p>
          <a:p>
            <a:pPr>
              <a:lnSpc>
                <a:spcPct val="107000"/>
              </a:lnSpc>
            </a:pPr>
            <a:endParaRPr lang="en-GB" sz="1600" dirty="0">
              <a:effectLst/>
              <a:latin typeface="Times New Roman" panose="02020603050405020304" pitchFamily="18" charset="0"/>
              <a:ea typeface="Times New Roman" panose="02020603050405020304" pitchFamily="18" charset="0"/>
            </a:endParaRPr>
          </a:p>
          <a:p>
            <a:pPr marL="0" indent="0">
              <a:buNone/>
            </a:pPr>
            <a:endParaRPr lang="en-GB" sz="2000" dirty="0"/>
          </a:p>
        </p:txBody>
      </p:sp>
    </p:spTree>
    <p:extLst>
      <p:ext uri="{BB962C8B-B14F-4D97-AF65-F5344CB8AC3E}">
        <p14:creationId xmlns:p14="http://schemas.microsoft.com/office/powerpoint/2010/main" val="3834722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A05BF-0178-4F5D-BC18-0AB28EC48BFC}"/>
              </a:ext>
            </a:extLst>
          </p:cNvPr>
          <p:cNvSpPr>
            <a:spLocks noGrp="1"/>
          </p:cNvSpPr>
          <p:nvPr>
            <p:ph type="title"/>
          </p:nvPr>
        </p:nvSpPr>
        <p:spPr>
          <a:xfrm>
            <a:off x="542693" y="189089"/>
            <a:ext cx="11084311" cy="650970"/>
          </a:xfrm>
        </p:spPr>
        <p:txBody>
          <a:bodyPr>
            <a:normAutofit fontScale="90000"/>
          </a:bodyPr>
          <a:lstStyle/>
          <a:p>
            <a:pPr algn="ctr"/>
            <a:r>
              <a:rPr lang="en-GB" sz="5300" b="1" dirty="0">
                <a:highlight>
                  <a:srgbClr val="FFFF00"/>
                </a:highlight>
                <a:latin typeface="+mn-lt"/>
              </a:rPr>
              <a:t>Abandonments Process </a:t>
            </a:r>
            <a:r>
              <a:rPr lang="en-GB" b="1" dirty="0">
                <a:latin typeface="+mn-lt"/>
              </a:rPr>
              <a:t>– All Clubs</a:t>
            </a:r>
          </a:p>
        </p:txBody>
      </p:sp>
      <p:sp>
        <p:nvSpPr>
          <p:cNvPr id="3" name="Content Placeholder 2">
            <a:extLst>
              <a:ext uri="{FF2B5EF4-FFF2-40B4-BE49-F238E27FC236}">
                <a16:creationId xmlns:a16="http://schemas.microsoft.com/office/drawing/2014/main" id="{9FAA708C-7B66-4E75-B67D-0EE83802E2E1}"/>
              </a:ext>
            </a:extLst>
          </p:cNvPr>
          <p:cNvSpPr>
            <a:spLocks noGrp="1"/>
          </p:cNvSpPr>
          <p:nvPr>
            <p:ph idx="1"/>
          </p:nvPr>
        </p:nvSpPr>
        <p:spPr>
          <a:xfrm>
            <a:off x="624469" y="936702"/>
            <a:ext cx="11084311" cy="4872599"/>
          </a:xfrm>
        </p:spPr>
        <p:txBody>
          <a:bodyPr>
            <a:normAutofit lnSpcReduction="10000"/>
          </a:bodyPr>
          <a:lstStyle/>
          <a:p>
            <a:pPr marL="0" indent="0" algn="ctr">
              <a:lnSpc>
                <a:spcPct val="110000"/>
              </a:lnSpc>
              <a:buNone/>
            </a:pPr>
            <a:r>
              <a:rPr lang="en-GB" sz="3600" b="1" i="1" dirty="0">
                <a:effectLst/>
                <a:highlight>
                  <a:srgbClr val="00FF00"/>
                </a:highlight>
                <a:ea typeface="Calibri" panose="020F0502020204030204" pitchFamily="34" charset="0"/>
                <a:cs typeface="Times New Roman" panose="02020603050405020304" pitchFamily="18" charset="0"/>
              </a:rPr>
              <a:t>This is The Match Officials Decision</a:t>
            </a:r>
            <a:r>
              <a:rPr lang="en-GB" sz="3600" b="1" dirty="0">
                <a:effectLst/>
                <a:ea typeface="Calibri" panose="020F0502020204030204" pitchFamily="34" charset="0"/>
                <a:cs typeface="Times New Roman" panose="02020603050405020304" pitchFamily="18" charset="0"/>
              </a:rPr>
              <a:t>. </a:t>
            </a:r>
          </a:p>
          <a:p>
            <a:pPr marL="0" indent="0" algn="ctr">
              <a:lnSpc>
                <a:spcPct val="110000"/>
              </a:lnSpc>
              <a:buNone/>
            </a:pPr>
            <a:r>
              <a:rPr lang="en-GB" sz="3600" b="1" dirty="0">
                <a:effectLst/>
                <a:ea typeface="Calibri" panose="020F0502020204030204" pitchFamily="34" charset="0"/>
                <a:cs typeface="Times New Roman" panose="02020603050405020304" pitchFamily="18" charset="0"/>
              </a:rPr>
              <a:t>He/She will contact the Football Operation's Manager</a:t>
            </a:r>
          </a:p>
          <a:p>
            <a:pPr marL="0" lvl="0" indent="0" algn="ctr">
              <a:lnSpc>
                <a:spcPct val="110000"/>
              </a:lnSpc>
              <a:spcAft>
                <a:spcPts val="800"/>
              </a:spcAft>
              <a:buNone/>
            </a:pPr>
            <a:r>
              <a:rPr lang="en-GB" sz="3600" b="1" dirty="0">
                <a:ea typeface="Calibri" panose="020F0502020204030204" pitchFamily="34" charset="0"/>
                <a:cs typeface="Times New Roman" panose="02020603050405020304" pitchFamily="18" charset="0"/>
              </a:rPr>
              <a:t>Home Club Completes &amp; Submits a Match Postponement Form (Via League Website) </a:t>
            </a:r>
          </a:p>
          <a:p>
            <a:pPr marL="0" lvl="0" indent="0" algn="ctr">
              <a:lnSpc>
                <a:spcPct val="110000"/>
              </a:lnSpc>
              <a:spcAft>
                <a:spcPts val="800"/>
              </a:spcAft>
              <a:buNone/>
            </a:pPr>
            <a:r>
              <a:rPr lang="en-GB" sz="3600" b="1" dirty="0">
                <a:ea typeface="Calibri" panose="020F0502020204030204" pitchFamily="34" charset="0"/>
                <a:cs typeface="Times New Roman" panose="02020603050405020304" pitchFamily="18" charset="0"/>
              </a:rPr>
              <a:t>Make UHL Results Officer aware of the situation</a:t>
            </a:r>
          </a:p>
          <a:p>
            <a:pPr marL="0" lvl="0" indent="0" algn="ctr">
              <a:lnSpc>
                <a:spcPct val="110000"/>
              </a:lnSpc>
              <a:spcAft>
                <a:spcPts val="800"/>
              </a:spcAft>
              <a:buNone/>
            </a:pPr>
            <a:r>
              <a:rPr lang="en-GB" sz="3600" b="1" dirty="0">
                <a:ea typeface="Calibri" panose="020F0502020204030204" pitchFamily="34" charset="0"/>
                <a:cs typeface="Times New Roman" panose="02020603050405020304" pitchFamily="18" charset="0"/>
              </a:rPr>
              <a:t>If an SMS text is received from FA Full Time, then report score as P-P (+ any code required).</a:t>
            </a:r>
            <a:r>
              <a:rPr lang="en-GB" sz="3600" b="1" dirty="0">
                <a:effectLst/>
                <a:ea typeface="Calibri" panose="020F0502020204030204" pitchFamily="34" charset="0"/>
                <a:cs typeface="Times New Roman" panose="02020603050405020304" pitchFamily="18" charset="0"/>
              </a:rPr>
              <a:t> </a:t>
            </a:r>
            <a:endParaRPr lang="en-GB" sz="3600" b="1" dirty="0">
              <a:effectLst/>
              <a:ea typeface="Times New Roman" panose="02020603050405020304" pitchFamily="18" charset="0"/>
            </a:endParaRPr>
          </a:p>
          <a:p>
            <a:pPr marR="6350" indent="0">
              <a:lnSpc>
                <a:spcPct val="110000"/>
              </a:lnSpc>
              <a:spcBef>
                <a:spcPts val="280"/>
              </a:spcBef>
              <a:spcAft>
                <a:spcPts val="0"/>
              </a:spcAft>
              <a:buNone/>
              <a:tabLst>
                <a:tab pos="438785" algn="l"/>
              </a:tabLst>
            </a:pPr>
            <a:endParaRPr lang="en-GB" sz="2000" dirty="0">
              <a:effectLst/>
              <a:latin typeface="Times New Roman" panose="02020603050405020304" pitchFamily="18" charset="0"/>
              <a:ea typeface="Times New Roman" panose="02020603050405020304" pitchFamily="18" charset="0"/>
            </a:endParaRPr>
          </a:p>
          <a:p>
            <a:pPr marL="342900" lvl="0" indent="-342900">
              <a:lnSpc>
                <a:spcPct val="107000"/>
              </a:lnSpc>
              <a:buFont typeface="Calibri" panose="020F0502020204030204" pitchFamily="34" charset="0"/>
              <a:buChar char="-"/>
            </a:pPr>
            <a:endParaRPr lang="en-GB" sz="1200" dirty="0">
              <a:effectLst/>
              <a:latin typeface="Times New Roman" panose="02020603050405020304" pitchFamily="18" charset="0"/>
              <a:ea typeface="Calibri" panose="020F0502020204030204" pitchFamily="34" charset="0"/>
            </a:endParaRPr>
          </a:p>
          <a:p>
            <a:pPr>
              <a:lnSpc>
                <a:spcPct val="107000"/>
              </a:lnSpc>
            </a:pPr>
            <a:endParaRPr lang="en-GB" sz="1600" dirty="0">
              <a:effectLst/>
              <a:latin typeface="Times New Roman" panose="02020603050405020304" pitchFamily="18" charset="0"/>
              <a:ea typeface="Times New Roman" panose="02020603050405020304" pitchFamily="18" charset="0"/>
            </a:endParaRPr>
          </a:p>
          <a:p>
            <a:pPr marL="0" indent="0">
              <a:buNone/>
            </a:pPr>
            <a:endParaRPr lang="en-GB" sz="2000" dirty="0"/>
          </a:p>
        </p:txBody>
      </p:sp>
    </p:spTree>
    <p:extLst>
      <p:ext uri="{BB962C8B-B14F-4D97-AF65-F5344CB8AC3E}">
        <p14:creationId xmlns:p14="http://schemas.microsoft.com/office/powerpoint/2010/main" val="1230421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EECA7-7851-4E5C-922B-ADFF13D5F29A}"/>
              </a:ext>
            </a:extLst>
          </p:cNvPr>
          <p:cNvSpPr>
            <a:spLocks noGrp="1"/>
          </p:cNvSpPr>
          <p:nvPr>
            <p:ph type="title"/>
          </p:nvPr>
        </p:nvSpPr>
        <p:spPr>
          <a:xfrm>
            <a:off x="838200" y="327102"/>
            <a:ext cx="10515600" cy="646771"/>
          </a:xfrm>
        </p:spPr>
        <p:txBody>
          <a:bodyPr>
            <a:normAutofit/>
          </a:bodyPr>
          <a:lstStyle/>
          <a:p>
            <a:pPr algn="ctr"/>
            <a:r>
              <a:rPr lang="en-US" sz="3600" b="1" dirty="0">
                <a:latin typeface="+mn-lt"/>
              </a:rPr>
              <a:t>Match Officials (MO’s) &amp; Referee Observers</a:t>
            </a:r>
            <a:endParaRPr lang="en-GB" sz="3600" b="1" dirty="0">
              <a:latin typeface="+mn-lt"/>
            </a:endParaRPr>
          </a:p>
        </p:txBody>
      </p:sp>
      <p:sp>
        <p:nvSpPr>
          <p:cNvPr id="3" name="Content Placeholder 2">
            <a:extLst>
              <a:ext uri="{FF2B5EF4-FFF2-40B4-BE49-F238E27FC236}">
                <a16:creationId xmlns:a16="http://schemas.microsoft.com/office/drawing/2014/main" id="{2DE9272B-0BFC-4A9F-8E88-CEDAE7BD8112}"/>
              </a:ext>
            </a:extLst>
          </p:cNvPr>
          <p:cNvSpPr>
            <a:spLocks noGrp="1"/>
          </p:cNvSpPr>
          <p:nvPr>
            <p:ph idx="1"/>
          </p:nvPr>
        </p:nvSpPr>
        <p:spPr>
          <a:xfrm>
            <a:off x="490653" y="973873"/>
            <a:ext cx="11344507" cy="4807979"/>
          </a:xfrm>
        </p:spPr>
        <p:txBody>
          <a:bodyPr>
            <a:normAutofit/>
          </a:bodyPr>
          <a:lstStyle/>
          <a:p>
            <a:endParaRPr lang="en-US" sz="1000" b="1" dirty="0"/>
          </a:p>
          <a:p>
            <a:r>
              <a:rPr lang="en-US" sz="1000" b="1" dirty="0"/>
              <a:t> </a:t>
            </a:r>
            <a:r>
              <a:rPr lang="en-US" sz="2400" b="1" dirty="0"/>
              <a:t>All Referee, Assistant Referee &amp; Referee Observers are assigned to matches using FA Software Systems.</a:t>
            </a:r>
          </a:p>
          <a:p>
            <a:r>
              <a:rPr lang="en-US" sz="2400" b="1" dirty="0"/>
              <a:t>FA Match Officials Admin System (MOAS) advises MO’s for Prem &amp; Div One.</a:t>
            </a:r>
          </a:p>
          <a:p>
            <a:r>
              <a:rPr lang="en-US" sz="2400" b="1" dirty="0"/>
              <a:t>For Allia &amp; Veterans games FA Full-Time is used to advise Clubs &amp; Match Official’s</a:t>
            </a:r>
          </a:p>
          <a:p>
            <a:endParaRPr lang="en-GB" sz="2400" b="1" dirty="0"/>
          </a:p>
          <a:p>
            <a:r>
              <a:rPr lang="en-GB" sz="2400" b="1" dirty="0"/>
              <a:t>The administration of MO’s &amp; Observers is handled by;</a:t>
            </a:r>
          </a:p>
          <a:p>
            <a:pPr lvl="1"/>
            <a:endParaRPr lang="en-GB" sz="900" b="1" dirty="0"/>
          </a:p>
          <a:p>
            <a:pPr lvl="1"/>
            <a:r>
              <a:rPr lang="en-GB" b="1" dirty="0"/>
              <a:t>Brian King – Assignment of Referee’s to Premier, Div’ One &amp; Senior Cup Ties</a:t>
            </a:r>
          </a:p>
          <a:p>
            <a:pPr lvl="1"/>
            <a:r>
              <a:rPr lang="en-GB" b="1" dirty="0"/>
              <a:t>Justin Sercombe - Assignment of Asst’s to Premier &amp; Div’ One &amp; Ref’s to </a:t>
            </a:r>
            <a:r>
              <a:rPr lang="en-GB" b="1" dirty="0" err="1"/>
              <a:t>Allilance</a:t>
            </a:r>
            <a:r>
              <a:rPr lang="en-GB" b="1" dirty="0"/>
              <a:t>.</a:t>
            </a:r>
          </a:p>
          <a:p>
            <a:pPr lvl="1"/>
            <a:r>
              <a:rPr lang="en-GB" b="1" dirty="0"/>
              <a:t>Assignment of Match Observers to Matches, is now handled by The FA.</a:t>
            </a:r>
          </a:p>
        </p:txBody>
      </p:sp>
    </p:spTree>
    <p:extLst>
      <p:ext uri="{BB962C8B-B14F-4D97-AF65-F5344CB8AC3E}">
        <p14:creationId xmlns:p14="http://schemas.microsoft.com/office/powerpoint/2010/main" val="2926991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1C88D31-23D1-9D64-6DFD-50D9DFB319CF}"/>
              </a:ext>
            </a:extLst>
          </p:cNvPr>
          <p:cNvSpPr>
            <a:spLocks noChangeArrowheads="1"/>
          </p:cNvSpPr>
          <p:nvPr/>
        </p:nvSpPr>
        <p:spPr bwMode="auto">
          <a:xfrm>
            <a:off x="0" y="-17621"/>
            <a:ext cx="20497919"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Substitutes – Numbers and ‘Rolling or Not’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Rectangle 3">
            <a:extLst>
              <a:ext uri="{FF2B5EF4-FFF2-40B4-BE49-F238E27FC236}">
                <a16:creationId xmlns:a16="http://schemas.microsoft.com/office/drawing/2014/main" id="{A8E161CF-0654-63C0-73D4-29C75ACA516E}"/>
              </a:ext>
            </a:extLst>
          </p:cNvPr>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4" name="Table 3">
            <a:extLst>
              <a:ext uri="{FF2B5EF4-FFF2-40B4-BE49-F238E27FC236}">
                <a16:creationId xmlns:a16="http://schemas.microsoft.com/office/drawing/2014/main" id="{6A98757E-4944-50E3-14FB-34AC188F5F51}"/>
              </a:ext>
            </a:extLst>
          </p:cNvPr>
          <p:cNvGraphicFramePr>
            <a:graphicFrameLocks noGrp="1"/>
          </p:cNvGraphicFramePr>
          <p:nvPr>
            <p:extLst>
              <p:ext uri="{D42A27DB-BD31-4B8C-83A1-F6EECF244321}">
                <p14:modId xmlns:p14="http://schemas.microsoft.com/office/powerpoint/2010/main" val="2473503147"/>
              </p:ext>
            </p:extLst>
          </p:nvPr>
        </p:nvGraphicFramePr>
        <p:xfrm>
          <a:off x="1498060" y="2821654"/>
          <a:ext cx="9202367" cy="2359279"/>
        </p:xfrm>
        <a:graphic>
          <a:graphicData uri="http://schemas.openxmlformats.org/drawingml/2006/table">
            <a:tbl>
              <a:tblPr firstRow="1" firstCol="1" bandRow="1">
                <a:tableStyleId>{5C22544A-7EE6-4342-B048-85BDC9FD1C3A}</a:tableStyleId>
              </a:tblPr>
              <a:tblGrid>
                <a:gridCol w="3067456">
                  <a:extLst>
                    <a:ext uri="{9D8B030D-6E8A-4147-A177-3AD203B41FA5}">
                      <a16:colId xmlns:a16="http://schemas.microsoft.com/office/drawing/2014/main" val="4176411628"/>
                    </a:ext>
                  </a:extLst>
                </a:gridCol>
                <a:gridCol w="2621560">
                  <a:extLst>
                    <a:ext uri="{9D8B030D-6E8A-4147-A177-3AD203B41FA5}">
                      <a16:colId xmlns:a16="http://schemas.microsoft.com/office/drawing/2014/main" val="578833637"/>
                    </a:ext>
                  </a:extLst>
                </a:gridCol>
                <a:gridCol w="3513351">
                  <a:extLst>
                    <a:ext uri="{9D8B030D-6E8A-4147-A177-3AD203B41FA5}">
                      <a16:colId xmlns:a16="http://schemas.microsoft.com/office/drawing/2014/main" val="2703639195"/>
                    </a:ext>
                  </a:extLst>
                </a:gridCol>
              </a:tblGrid>
              <a:tr h="0">
                <a:tc>
                  <a:txBody>
                    <a:bodyPr/>
                    <a:lstStyle/>
                    <a:p>
                      <a:pPr>
                        <a:lnSpc>
                          <a:spcPct val="115000"/>
                        </a:lnSpc>
                        <a:spcAft>
                          <a:spcPts val="1000"/>
                        </a:spcAft>
                        <a:buNone/>
                      </a:pPr>
                      <a:r>
                        <a:rPr lang="en-GB" sz="1100" b="1" kern="100" dirty="0">
                          <a:effectLst/>
                        </a:rPr>
                        <a:t>Competition Name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Clubs From Which Div</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Substitutes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5566843"/>
                  </a:ext>
                </a:extLst>
              </a:tr>
              <a:tr h="0">
                <a:tc>
                  <a:txBody>
                    <a:bodyPr/>
                    <a:lstStyle/>
                    <a:p>
                      <a:pPr>
                        <a:lnSpc>
                          <a:spcPct val="115000"/>
                        </a:lnSpc>
                        <a:spcAft>
                          <a:spcPts val="1000"/>
                        </a:spcAft>
                        <a:buNone/>
                      </a:pPr>
                      <a:r>
                        <a:rPr lang="en-GB" sz="1100" b="1" kern="100" dirty="0">
                          <a:effectLst/>
                        </a:rPr>
                        <a:t>Premier Division &amp; Division One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Prem &amp; Div 1</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 Can be used at any time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5601508"/>
                  </a:ext>
                </a:extLst>
              </a:tr>
              <a:tr h="0">
                <a:tc>
                  <a:txBody>
                    <a:bodyPr/>
                    <a:lstStyle/>
                    <a:p>
                      <a:pPr>
                        <a:lnSpc>
                          <a:spcPct val="115000"/>
                        </a:lnSpc>
                        <a:spcAft>
                          <a:spcPts val="1000"/>
                        </a:spcAft>
                        <a:buNone/>
                      </a:pPr>
                      <a:r>
                        <a:rPr lang="en-GB" sz="1100" b="1" kern="100" dirty="0">
                          <a:effectLst/>
                        </a:rPr>
                        <a:t>Alliance West &amp; East &amp; Veterans</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Alliance &amp; Vets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‘rolling’ substitutes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1204462"/>
                  </a:ext>
                </a:extLst>
              </a:tr>
              <a:tr h="0">
                <a:tc>
                  <a:txBody>
                    <a:bodyPr/>
                    <a:lstStyle/>
                    <a:p>
                      <a:pPr>
                        <a:lnSpc>
                          <a:spcPct val="115000"/>
                        </a:lnSpc>
                        <a:spcAft>
                          <a:spcPts val="1000"/>
                        </a:spcAft>
                        <a:buNone/>
                      </a:pPr>
                      <a:r>
                        <a:rPr lang="en-GB" sz="1100" b="1" kern="100" dirty="0">
                          <a:effectLst/>
                        </a:rPr>
                        <a:t>UHL Challenge Cup</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Prem, Div 1 &amp; Alliance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 Can be used at any time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9272145"/>
                  </a:ext>
                </a:extLst>
              </a:tr>
              <a:tr h="0">
                <a:tc>
                  <a:txBody>
                    <a:bodyPr/>
                    <a:lstStyle/>
                    <a:p>
                      <a:pPr>
                        <a:lnSpc>
                          <a:spcPct val="115000"/>
                        </a:lnSpc>
                        <a:spcAft>
                          <a:spcPts val="1000"/>
                        </a:spcAft>
                        <a:buNone/>
                      </a:pPr>
                      <a:r>
                        <a:rPr lang="en-GB" sz="1100" b="1" kern="100" dirty="0">
                          <a:effectLst/>
                        </a:rPr>
                        <a:t>UHL Floodlit Cup</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Prem, Div 1 &amp; Alliance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 Can be used at any time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8283167"/>
                  </a:ext>
                </a:extLst>
              </a:tr>
              <a:tr h="0">
                <a:tc>
                  <a:txBody>
                    <a:bodyPr/>
                    <a:lstStyle/>
                    <a:p>
                      <a:pPr>
                        <a:lnSpc>
                          <a:spcPct val="115000"/>
                        </a:lnSpc>
                        <a:spcAft>
                          <a:spcPts val="1000"/>
                        </a:spcAft>
                        <a:buNone/>
                      </a:pPr>
                      <a:r>
                        <a:rPr lang="en-GB" sz="1100" b="1" kern="100" dirty="0">
                          <a:effectLst/>
                        </a:rPr>
                        <a:t>UHL Supplementary Cup</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Prem, Div 1 &amp; Alliance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 Can be used at any time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8324171"/>
                  </a:ext>
                </a:extLst>
              </a:tr>
              <a:tr h="0">
                <a:tc>
                  <a:txBody>
                    <a:bodyPr/>
                    <a:lstStyle/>
                    <a:p>
                      <a:pPr>
                        <a:lnSpc>
                          <a:spcPct val="115000"/>
                        </a:lnSpc>
                        <a:spcAft>
                          <a:spcPts val="1000"/>
                        </a:spcAft>
                        <a:buNone/>
                      </a:pPr>
                      <a:r>
                        <a:rPr lang="en-GB" sz="1100" b="1" kern="100">
                          <a:effectLst/>
                        </a:rPr>
                        <a:t>UHL Chairman’s Cup</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dirty="0">
                          <a:effectLst/>
                        </a:rPr>
                        <a:t>Alliance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‘rolling’ substitutes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1855779"/>
                  </a:ext>
                </a:extLst>
              </a:tr>
              <a:tr h="0">
                <a:tc>
                  <a:txBody>
                    <a:bodyPr/>
                    <a:lstStyle/>
                    <a:p>
                      <a:pPr>
                        <a:lnSpc>
                          <a:spcPct val="115000"/>
                        </a:lnSpc>
                        <a:spcAft>
                          <a:spcPts val="1000"/>
                        </a:spcAft>
                        <a:buNone/>
                      </a:pPr>
                      <a:r>
                        <a:rPr lang="en-GB" sz="1100" b="1" kern="100">
                          <a:effectLst/>
                        </a:rPr>
                        <a:t>UHL President’s Cup</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dirty="0">
                          <a:effectLst/>
                        </a:rPr>
                        <a:t>Alliance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‘rolling’ substitutes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6841873"/>
                  </a:ext>
                </a:extLst>
              </a:tr>
              <a:tr h="0">
                <a:tc>
                  <a:txBody>
                    <a:bodyPr/>
                    <a:lstStyle/>
                    <a:p>
                      <a:pPr>
                        <a:lnSpc>
                          <a:spcPct val="115000"/>
                        </a:lnSpc>
                        <a:spcAft>
                          <a:spcPts val="1000"/>
                        </a:spcAft>
                        <a:buNone/>
                      </a:pPr>
                      <a:r>
                        <a:rPr lang="en-GB" sz="1100" b="1" kern="100">
                          <a:effectLst/>
                        </a:rPr>
                        <a:t>UHL Veterans Cup</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dirty="0">
                          <a:effectLst/>
                        </a:rPr>
                        <a:t>Veterans</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Five ‘rolling’ substitutes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25687675"/>
                  </a:ext>
                </a:extLst>
              </a:tr>
              <a:tr h="0">
                <a:tc>
                  <a:txBody>
                    <a:bodyPr/>
                    <a:lstStyle/>
                    <a:p>
                      <a:pPr>
                        <a:lnSpc>
                          <a:spcPct val="115000"/>
                        </a:lnSpc>
                        <a:spcAft>
                          <a:spcPts val="1000"/>
                        </a:spcAft>
                        <a:buNone/>
                      </a:pPr>
                      <a:r>
                        <a:rPr lang="en-GB" sz="1100" b="1" kern="100">
                          <a:effectLst/>
                        </a:rPr>
                        <a:t>Non Hellenic Competitions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dirty="0">
                          <a:effectLst/>
                        </a:rPr>
                        <a:t>Alliance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See that Competitions Rule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1953159"/>
                  </a:ext>
                </a:extLst>
              </a:tr>
              <a:tr h="0">
                <a:tc>
                  <a:txBody>
                    <a:bodyPr/>
                    <a:lstStyle/>
                    <a:p>
                      <a:pPr>
                        <a:lnSpc>
                          <a:spcPct val="115000"/>
                        </a:lnSpc>
                        <a:spcAft>
                          <a:spcPts val="1000"/>
                        </a:spcAft>
                        <a:buNone/>
                      </a:pPr>
                      <a:r>
                        <a:rPr lang="en-GB" sz="1100" b="1" kern="100">
                          <a:effectLst/>
                        </a:rPr>
                        <a:t>FA Cup</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dirty="0">
                          <a:effectLst/>
                        </a:rPr>
                        <a:t>Premier</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a:effectLst/>
                        </a:rPr>
                        <a:t>See that Competitions Rule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798402"/>
                  </a:ext>
                </a:extLst>
              </a:tr>
              <a:tr h="0">
                <a:tc>
                  <a:txBody>
                    <a:bodyPr/>
                    <a:lstStyle/>
                    <a:p>
                      <a:pPr>
                        <a:lnSpc>
                          <a:spcPct val="115000"/>
                        </a:lnSpc>
                        <a:spcAft>
                          <a:spcPts val="1000"/>
                        </a:spcAft>
                        <a:buNone/>
                      </a:pPr>
                      <a:r>
                        <a:rPr lang="en-GB" sz="1100" b="1" kern="100">
                          <a:effectLst/>
                        </a:rPr>
                        <a:t>FA Vase</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Premier &amp; Div 1</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dirty="0">
                          <a:effectLst/>
                        </a:rPr>
                        <a:t>See that Competitions Rule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7514542"/>
                  </a:ext>
                </a:extLst>
              </a:tr>
              <a:tr h="0">
                <a:tc>
                  <a:txBody>
                    <a:bodyPr/>
                    <a:lstStyle/>
                    <a:p>
                      <a:pPr>
                        <a:lnSpc>
                          <a:spcPct val="115000"/>
                        </a:lnSpc>
                        <a:spcAft>
                          <a:spcPts val="1000"/>
                        </a:spcAft>
                        <a:buNone/>
                      </a:pPr>
                      <a:r>
                        <a:rPr lang="en-GB" sz="1100" b="1" kern="100">
                          <a:effectLst/>
                        </a:rPr>
                        <a:t>County Cups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b="1" kern="100">
                          <a:effectLst/>
                        </a:rPr>
                        <a:t>All Clubs</a:t>
                      </a:r>
                      <a:endParaRPr lang="en-GB" sz="11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b="1" kern="100" dirty="0">
                          <a:effectLst/>
                        </a:rPr>
                        <a:t>See that Competitions Rule</a:t>
                      </a:r>
                      <a:endParaRPr lang="en-GB" sz="11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3899876"/>
                  </a:ext>
                </a:extLst>
              </a:tr>
            </a:tbl>
          </a:graphicData>
        </a:graphic>
      </p:graphicFrame>
    </p:spTree>
    <p:extLst>
      <p:ext uri="{BB962C8B-B14F-4D97-AF65-F5344CB8AC3E}">
        <p14:creationId xmlns:p14="http://schemas.microsoft.com/office/powerpoint/2010/main" val="11515479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F0967-98E5-4A24-99A6-B4F98BE98BA0}"/>
              </a:ext>
            </a:extLst>
          </p:cNvPr>
          <p:cNvSpPr>
            <a:spLocks noGrp="1"/>
          </p:cNvSpPr>
          <p:nvPr>
            <p:ph type="title"/>
          </p:nvPr>
        </p:nvSpPr>
        <p:spPr>
          <a:xfrm>
            <a:off x="838200" y="151075"/>
            <a:ext cx="10515600" cy="604299"/>
          </a:xfrm>
        </p:spPr>
        <p:txBody>
          <a:bodyPr>
            <a:normAutofit fontScale="90000"/>
          </a:bodyPr>
          <a:lstStyle/>
          <a:p>
            <a:pPr algn="ctr"/>
            <a:r>
              <a:rPr kumimoji="0" lang="en-GB" b="1" i="0" u="none" strike="noStrike" kern="1200" cap="none" spc="0" normalizeH="0" baseline="0" noProof="0" dirty="0">
                <a:ln>
                  <a:noFill/>
                </a:ln>
                <a:solidFill>
                  <a:prstClr val="black"/>
                </a:solidFill>
                <a:effectLst/>
                <a:uLnTx/>
                <a:uFillTx/>
                <a:latin typeface="Calibri" panose="020F0502020204030204"/>
                <a:ea typeface="+mj-ea"/>
                <a:cs typeface="+mj-cs"/>
              </a:rPr>
              <a:t>Frequent </a:t>
            </a:r>
            <a:r>
              <a:rPr lang="en-GB" b="1" dirty="0">
                <a:solidFill>
                  <a:prstClr val="black"/>
                </a:solidFill>
                <a:latin typeface="Calibri" panose="020F0502020204030204"/>
              </a:rPr>
              <a:t>&amp; A</a:t>
            </a:r>
            <a:r>
              <a:rPr kumimoji="0" lang="en-GB" b="1" i="0" u="none" strike="noStrike" kern="1200" cap="none" spc="0" normalizeH="0" baseline="0" noProof="0" dirty="0">
                <a:ln>
                  <a:noFill/>
                </a:ln>
                <a:solidFill>
                  <a:prstClr val="black"/>
                </a:solidFill>
                <a:effectLst/>
                <a:uLnTx/>
                <a:uFillTx/>
                <a:latin typeface="Calibri" panose="020F0502020204030204"/>
                <a:ea typeface="+mj-ea"/>
                <a:cs typeface="+mj-cs"/>
              </a:rPr>
              <a:t>voidable issues.</a:t>
            </a:r>
            <a:endParaRPr lang="en-GB" sz="3200" b="1" i="1" dirty="0">
              <a:latin typeface="+mn-lt"/>
            </a:endParaRPr>
          </a:p>
        </p:txBody>
      </p:sp>
      <p:sp>
        <p:nvSpPr>
          <p:cNvPr id="3" name="Content Placeholder 2">
            <a:extLst>
              <a:ext uri="{FF2B5EF4-FFF2-40B4-BE49-F238E27FC236}">
                <a16:creationId xmlns:a16="http://schemas.microsoft.com/office/drawing/2014/main" id="{8688C428-3B63-476B-9EF4-A4A65B5959EF}"/>
              </a:ext>
            </a:extLst>
          </p:cNvPr>
          <p:cNvSpPr>
            <a:spLocks noGrp="1"/>
          </p:cNvSpPr>
          <p:nvPr>
            <p:ph idx="1"/>
          </p:nvPr>
        </p:nvSpPr>
        <p:spPr>
          <a:xfrm>
            <a:off x="421419" y="755375"/>
            <a:ext cx="11436044" cy="4723074"/>
          </a:xfrm>
        </p:spPr>
        <p:txBody>
          <a:bodyPr>
            <a:normAutofit fontScale="25000" lnSpcReduction="20000"/>
          </a:bodyPr>
          <a:lstStyle/>
          <a:p>
            <a:pPr marL="0" indent="0">
              <a:buNone/>
            </a:pPr>
            <a:r>
              <a:rPr lang="en-US" sz="11200" b="1" dirty="0">
                <a:highlight>
                  <a:srgbClr val="00FF00"/>
                </a:highlight>
              </a:rPr>
              <a:t>Before the game  </a:t>
            </a:r>
            <a:r>
              <a:rPr lang="en-US" sz="11200" b="1" dirty="0"/>
              <a:t>-  </a:t>
            </a:r>
            <a:r>
              <a:rPr lang="en-US" sz="11200" b="1" i="1" dirty="0">
                <a:solidFill>
                  <a:prstClr val="black"/>
                </a:solidFill>
              </a:rPr>
              <a:t>Resolve P</a:t>
            </a:r>
            <a:r>
              <a:rPr kumimoji="0" lang="en-US" sz="11200" b="1" i="1" u="none" strike="noStrike" kern="1200" cap="none" spc="0" normalizeH="0" baseline="0" noProof="0" dirty="0">
                <a:ln>
                  <a:noFill/>
                </a:ln>
                <a:solidFill>
                  <a:prstClr val="black"/>
                </a:solidFill>
                <a:effectLst/>
                <a:uLnTx/>
                <a:uFillTx/>
                <a:ea typeface="+mn-ea"/>
                <a:cs typeface="+mn-cs"/>
              </a:rPr>
              <a:t>layer Registration Issues with WGS &amp; FT. Resolve any unfulfilled Parental Consent Form issues. The aim is NO FREE WEEKENDS. Fixtures can be added at 6 days notice. </a:t>
            </a:r>
            <a:r>
              <a:rPr kumimoji="0" lang="en-US" sz="1000" b="1" i="1" u="none" strike="noStrike" kern="1200" cap="none" spc="0" normalizeH="0" baseline="0" noProof="0" dirty="0">
                <a:ln>
                  <a:noFill/>
                </a:ln>
                <a:solidFill>
                  <a:prstClr val="black"/>
                </a:solidFill>
                <a:effectLst/>
                <a:uLnTx/>
                <a:uFillTx/>
                <a:ea typeface="+mn-ea"/>
                <a:cs typeface="+mn-cs"/>
              </a:rPr>
              <a:t> </a:t>
            </a:r>
          </a:p>
          <a:p>
            <a:pPr marL="0" indent="0">
              <a:buNone/>
            </a:pPr>
            <a:r>
              <a:rPr kumimoji="0" lang="en-US" sz="1000" b="1" i="1" u="none" strike="noStrike" kern="1200" cap="none" spc="0" normalizeH="0" baseline="0" noProof="0" dirty="0">
                <a:ln>
                  <a:noFill/>
                </a:ln>
                <a:solidFill>
                  <a:prstClr val="black"/>
                </a:solidFill>
                <a:effectLst/>
                <a:uLnTx/>
                <a:uFillTx/>
                <a:ea typeface="+mn-ea"/>
                <a:cs typeface="+mn-cs"/>
              </a:rPr>
              <a:t> </a:t>
            </a:r>
            <a:endParaRPr lang="en-US" sz="11200" b="1" i="1" dirty="0">
              <a:solidFill>
                <a:prstClr val="black"/>
              </a:solidFill>
            </a:endParaRPr>
          </a:p>
          <a:p>
            <a:pPr marL="0" indent="0">
              <a:buNone/>
            </a:pPr>
            <a:r>
              <a:rPr lang="en-US" sz="11200" b="1" dirty="0">
                <a:highlight>
                  <a:srgbClr val="00FF00"/>
                </a:highlight>
              </a:rPr>
              <a:t>At the Game </a:t>
            </a:r>
            <a:r>
              <a:rPr lang="en-US" sz="11200" b="1" dirty="0"/>
              <a:t>– </a:t>
            </a:r>
            <a:r>
              <a:rPr lang="en-US" sz="11200" b="1" i="1" dirty="0"/>
              <a:t>Attending MO pre match meeting. Use only</a:t>
            </a:r>
            <a:r>
              <a:rPr kumimoji="0" lang="en-US" sz="11200" b="1" i="1" u="none" strike="noStrike" kern="1200" cap="none" spc="0" normalizeH="0" baseline="0" noProof="0" dirty="0">
                <a:ln>
                  <a:noFill/>
                </a:ln>
                <a:solidFill>
                  <a:prstClr val="black"/>
                </a:solidFill>
                <a:effectLst/>
                <a:uLnTx/>
                <a:uFillTx/>
                <a:ea typeface="+mn-ea"/>
                <a:cs typeface="+mn-cs"/>
              </a:rPr>
              <a:t> UHL logoed equipment e.g. Match Balls, Bibs etc.…. Use the UHL Substitute Boards. Ensure Host Club meets FA needs for Medical support </a:t>
            </a:r>
            <a:r>
              <a:rPr kumimoji="0" lang="en-US" sz="1000" b="1" i="1" u="none" strike="noStrike" kern="1200" cap="none" spc="0" normalizeH="0" baseline="0" noProof="0" dirty="0">
                <a:ln>
                  <a:noFill/>
                </a:ln>
                <a:solidFill>
                  <a:prstClr val="black"/>
                </a:solidFill>
                <a:effectLst/>
                <a:uLnTx/>
                <a:uFillTx/>
                <a:ea typeface="+mn-ea"/>
                <a:cs typeface="+mn-cs"/>
              </a:rPr>
              <a:t> </a:t>
            </a:r>
          </a:p>
          <a:p>
            <a:pPr marL="0" indent="0">
              <a:buNone/>
            </a:pPr>
            <a:r>
              <a:rPr kumimoji="0" lang="en-US" sz="1000" b="1" i="1" u="none" strike="noStrike" kern="1200" cap="none" spc="0" normalizeH="0" baseline="0" noProof="0" dirty="0">
                <a:ln>
                  <a:noFill/>
                </a:ln>
                <a:solidFill>
                  <a:prstClr val="black"/>
                </a:solidFill>
                <a:effectLst/>
                <a:uLnTx/>
                <a:uFillTx/>
                <a:ea typeface="+mn-ea"/>
                <a:cs typeface="+mn-cs"/>
              </a:rPr>
              <a:t> </a:t>
            </a:r>
            <a:endParaRPr lang="en-US" sz="11200" b="1" i="1" dirty="0">
              <a:highlight>
                <a:srgbClr val="00FF00"/>
              </a:highlight>
            </a:endParaRPr>
          </a:p>
          <a:p>
            <a:pPr marL="0" indent="0">
              <a:buNone/>
            </a:pPr>
            <a:r>
              <a:rPr lang="en-US" sz="11200" b="1" dirty="0">
                <a:highlight>
                  <a:srgbClr val="00FF00"/>
                </a:highlight>
              </a:rPr>
              <a:t>Match </a:t>
            </a:r>
            <a:r>
              <a:rPr lang="en-US" sz="11200" b="1" dirty="0" err="1">
                <a:highlight>
                  <a:srgbClr val="00FF00"/>
                </a:highlight>
              </a:rPr>
              <a:t>Programme</a:t>
            </a:r>
            <a:r>
              <a:rPr lang="en-US" sz="11200" b="1" dirty="0">
                <a:highlight>
                  <a:srgbClr val="00FF00"/>
                </a:highlight>
              </a:rPr>
              <a:t> </a:t>
            </a:r>
            <a:r>
              <a:rPr lang="en-US" sz="11200" b="1" dirty="0"/>
              <a:t>Ensure all </a:t>
            </a:r>
            <a:r>
              <a:rPr lang="en-US" sz="11200" b="1" i="1" dirty="0"/>
              <a:t>Sponsors adverts are included. Place copies in MO Dressing Room. Submit a copy of each </a:t>
            </a:r>
            <a:r>
              <a:rPr lang="en-US" sz="11200" b="1" i="1" dirty="0" err="1"/>
              <a:t>programe</a:t>
            </a:r>
            <a:r>
              <a:rPr lang="en-US" sz="11200" b="1" i="1" dirty="0"/>
              <a:t> to League Secretary. </a:t>
            </a:r>
            <a:r>
              <a:rPr lang="en-US" sz="1000" b="1" i="1" dirty="0"/>
              <a:t>  </a:t>
            </a:r>
          </a:p>
          <a:p>
            <a:pPr marL="0" indent="0">
              <a:buNone/>
            </a:pPr>
            <a:r>
              <a:rPr lang="en-US" sz="1000" b="1" i="1" dirty="0"/>
              <a:t> </a:t>
            </a:r>
            <a:endParaRPr lang="en-US" sz="11200" b="1" i="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1200" b="1" dirty="0">
                <a:highlight>
                  <a:srgbClr val="00FF00"/>
                </a:highlight>
              </a:rPr>
              <a:t>Match Reporting</a:t>
            </a:r>
            <a:r>
              <a:rPr lang="en-US" sz="11200" b="1" dirty="0">
                <a:solidFill>
                  <a:prstClr val="black"/>
                </a:solidFill>
                <a:highlight>
                  <a:srgbClr val="00FF00"/>
                </a:highlight>
              </a:rPr>
              <a:t> </a:t>
            </a:r>
            <a:r>
              <a:rPr kumimoji="0" lang="en-US" sz="11200" b="1" i="0" u="none" strike="noStrike" kern="1200" cap="none" spc="0" normalizeH="0" baseline="0" noProof="0" dirty="0">
                <a:ln>
                  <a:noFill/>
                </a:ln>
                <a:solidFill>
                  <a:prstClr val="black"/>
                </a:solidFill>
                <a:effectLst/>
                <a:uLnTx/>
                <a:uFillTx/>
                <a:ea typeface="+mn-ea"/>
                <a:cs typeface="+mn-cs"/>
              </a:rPr>
              <a:t>– Clubs have tried to </a:t>
            </a:r>
            <a:r>
              <a:rPr lang="en-US" sz="11200" b="1" i="1" dirty="0">
                <a:solidFill>
                  <a:prstClr val="black"/>
                </a:solidFill>
              </a:rPr>
              <a:t>use a</a:t>
            </a:r>
            <a:r>
              <a:rPr kumimoji="0" lang="en-US" sz="11200" b="1" i="1" u="none" strike="noStrike" kern="1200" cap="none" spc="0" normalizeH="0" baseline="0" noProof="0" dirty="0">
                <a:ln>
                  <a:noFill/>
                </a:ln>
                <a:solidFill>
                  <a:prstClr val="black"/>
                </a:solidFill>
                <a:effectLst/>
                <a:uLnTx/>
                <a:uFillTx/>
                <a:ea typeface="+mn-ea"/>
                <a:cs typeface="+mn-cs"/>
              </a:rPr>
              <a:t> wrong Website. Make sure all Visitors information is included on the 60 Min Form, </a:t>
            </a:r>
            <a:r>
              <a:rPr kumimoji="0" lang="en-US" sz="11200" b="1" i="0" u="none" strike="noStrike" kern="1200" cap="none" spc="0" normalizeH="0" baseline="0" noProof="0" dirty="0">
                <a:ln>
                  <a:noFill/>
                </a:ln>
                <a:solidFill>
                  <a:prstClr val="black"/>
                </a:solidFill>
                <a:effectLst/>
                <a:uLnTx/>
                <a:uFillTx/>
                <a:ea typeface="+mn-ea"/>
                <a:cs typeface="+mn-cs"/>
              </a:rPr>
              <a:t>Respond to Result SMS in time and in correct format. </a:t>
            </a:r>
            <a:r>
              <a:rPr lang="en-US" sz="11200" b="1" dirty="0">
                <a:solidFill>
                  <a:prstClr val="black"/>
                </a:solidFill>
              </a:rPr>
              <a:t>Make sure </a:t>
            </a:r>
            <a:r>
              <a:rPr kumimoji="0" lang="en-US" sz="11200" b="1" i="0" u="none" strike="noStrike" kern="1200" cap="none" spc="0" normalizeH="0" baseline="0" noProof="0" dirty="0">
                <a:ln>
                  <a:noFill/>
                </a:ln>
                <a:solidFill>
                  <a:prstClr val="black"/>
                </a:solidFill>
                <a:effectLst/>
                <a:uLnTx/>
                <a:uFillTx/>
                <a:ea typeface="+mn-ea"/>
                <a:cs typeface="+mn-cs"/>
              </a:rPr>
              <a:t>72 Hour form is submitted on time. Make sure that all </a:t>
            </a:r>
            <a:r>
              <a:rPr lang="en-US" sz="11200" b="1" i="1" dirty="0">
                <a:solidFill>
                  <a:prstClr val="black"/>
                </a:solidFill>
              </a:rPr>
              <a:t>Ye</a:t>
            </a:r>
            <a:r>
              <a:rPr lang="en-US" sz="11200" b="1" i="1" dirty="0"/>
              <a:t>llow &amp; Red Cards are recorded as well as all </a:t>
            </a:r>
            <a:r>
              <a:rPr kumimoji="0" lang="en-US" sz="11200" b="1" i="1" u="none" strike="noStrike" kern="1200" cap="none" spc="0" normalizeH="0" baseline="0" noProof="0" dirty="0">
                <a:ln>
                  <a:noFill/>
                </a:ln>
                <a:solidFill>
                  <a:prstClr val="black"/>
                </a:solidFill>
                <a:effectLst/>
                <a:uLnTx/>
                <a:uFillTx/>
                <a:ea typeface="+mn-ea"/>
                <a:cs typeface="+mn-cs"/>
              </a:rPr>
              <a:t>substitutes including those that do not play</a:t>
            </a:r>
            <a:r>
              <a:rPr lang="en-US" sz="11200" b="1" dirty="0"/>
              <a:t>	</a:t>
            </a:r>
            <a:r>
              <a:rPr lang="en-US" sz="1000" b="1" dirty="0"/>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000" b="1" dirty="0"/>
              <a:t> </a:t>
            </a:r>
            <a:endParaRPr lang="en-US" sz="1120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1200" b="1" dirty="0">
                <a:highlight>
                  <a:srgbClr val="00FF00"/>
                </a:highlight>
              </a:rPr>
              <a:t>Processes </a:t>
            </a:r>
            <a:r>
              <a:rPr lang="en-US" sz="11200" b="1" dirty="0"/>
              <a:t>- </a:t>
            </a:r>
            <a:r>
              <a:rPr lang="en-US" sz="11200" b="1" dirty="0">
                <a:solidFill>
                  <a:prstClr val="black"/>
                </a:solidFill>
              </a:rPr>
              <a:t>F</a:t>
            </a:r>
            <a:r>
              <a:rPr kumimoji="0" lang="en-US" sz="11200" b="1" i="0" u="none" strike="noStrike" kern="1200" cap="none" spc="0" normalizeH="0" baseline="0" noProof="0" dirty="0">
                <a:ln>
                  <a:noFill/>
                </a:ln>
                <a:solidFill>
                  <a:prstClr val="black"/>
                </a:solidFill>
                <a:effectLst/>
                <a:uLnTx/>
                <a:uFillTx/>
                <a:ea typeface="+mn-ea"/>
                <a:cs typeface="+mn-cs"/>
              </a:rPr>
              <a:t>ollow League Directives </a:t>
            </a:r>
            <a:r>
              <a:rPr lang="en-US" sz="11200" b="1" dirty="0">
                <a:solidFill>
                  <a:prstClr val="black"/>
                </a:solidFill>
              </a:rPr>
              <a:t>especially </a:t>
            </a:r>
            <a:r>
              <a:rPr kumimoji="0" lang="en-US" sz="11200" b="1" i="0" u="none" strike="noStrike" kern="1200" cap="none" spc="0" normalizeH="0" baseline="0" noProof="0" dirty="0">
                <a:ln>
                  <a:noFill/>
                </a:ln>
                <a:solidFill>
                  <a:prstClr val="black"/>
                </a:solidFill>
                <a:effectLst/>
                <a:uLnTx/>
                <a:uFillTx/>
                <a:ea typeface="+mn-ea"/>
                <a:cs typeface="+mn-cs"/>
              </a:rPr>
              <a:t>for Match Postponements.</a:t>
            </a:r>
            <a:r>
              <a:rPr lang="en-US" sz="12800" b="1" dirty="0"/>
              <a:t>				</a:t>
            </a:r>
          </a:p>
          <a:p>
            <a:pPr marL="0" indent="0">
              <a:buNone/>
            </a:pPr>
            <a:r>
              <a:rPr lang="en-US" sz="3200" b="1" dirty="0"/>
              <a:t>					</a:t>
            </a:r>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endParaRPr lang="en-GB" dirty="0"/>
          </a:p>
        </p:txBody>
      </p:sp>
    </p:spTree>
    <p:extLst>
      <p:ext uri="{BB962C8B-B14F-4D97-AF65-F5344CB8AC3E}">
        <p14:creationId xmlns:p14="http://schemas.microsoft.com/office/powerpoint/2010/main" val="4038309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9D419B-C630-B96C-E03F-E89A31DA1616}"/>
              </a:ext>
            </a:extLst>
          </p:cNvPr>
          <p:cNvSpPr txBox="1"/>
          <p:nvPr/>
        </p:nvSpPr>
        <p:spPr>
          <a:xfrm>
            <a:off x="4095345" y="817123"/>
            <a:ext cx="4125909" cy="369332"/>
          </a:xfrm>
          <a:prstGeom prst="rect">
            <a:avLst/>
          </a:prstGeom>
          <a:noFill/>
        </p:spPr>
        <p:txBody>
          <a:bodyPr wrap="square" rtlCol="0">
            <a:spAutoFit/>
          </a:bodyPr>
          <a:lstStyle/>
          <a:p>
            <a:r>
              <a:rPr lang="en-US" dirty="0"/>
              <a:t>Should you need further assistance</a:t>
            </a:r>
            <a:endParaRPr lang="en-GB" dirty="0"/>
          </a:p>
        </p:txBody>
      </p:sp>
      <p:graphicFrame>
        <p:nvGraphicFramePr>
          <p:cNvPr id="6" name="Table 5">
            <a:extLst>
              <a:ext uri="{FF2B5EF4-FFF2-40B4-BE49-F238E27FC236}">
                <a16:creationId xmlns:a16="http://schemas.microsoft.com/office/drawing/2014/main" id="{F5F9C601-E8BB-4F4F-4D96-4555CB1423AC}"/>
              </a:ext>
            </a:extLst>
          </p:cNvPr>
          <p:cNvGraphicFramePr>
            <a:graphicFrameLocks noGrp="1"/>
          </p:cNvGraphicFramePr>
          <p:nvPr/>
        </p:nvGraphicFramePr>
        <p:xfrm>
          <a:off x="3789520" y="1770709"/>
          <a:ext cx="4612959" cy="4461171"/>
        </p:xfrm>
        <a:graphic>
          <a:graphicData uri="http://schemas.openxmlformats.org/drawingml/2006/table">
            <a:tbl>
              <a:tblPr firstRow="1" firstCol="1" bandRow="1">
                <a:tableStyleId>{5C22544A-7EE6-4342-B048-85BDC9FD1C3A}</a:tableStyleId>
              </a:tblPr>
              <a:tblGrid>
                <a:gridCol w="1963976">
                  <a:extLst>
                    <a:ext uri="{9D8B030D-6E8A-4147-A177-3AD203B41FA5}">
                      <a16:colId xmlns:a16="http://schemas.microsoft.com/office/drawing/2014/main" val="2786136159"/>
                    </a:ext>
                  </a:extLst>
                </a:gridCol>
                <a:gridCol w="994272">
                  <a:extLst>
                    <a:ext uri="{9D8B030D-6E8A-4147-A177-3AD203B41FA5}">
                      <a16:colId xmlns:a16="http://schemas.microsoft.com/office/drawing/2014/main" val="3022173243"/>
                    </a:ext>
                  </a:extLst>
                </a:gridCol>
                <a:gridCol w="1654711">
                  <a:extLst>
                    <a:ext uri="{9D8B030D-6E8A-4147-A177-3AD203B41FA5}">
                      <a16:colId xmlns:a16="http://schemas.microsoft.com/office/drawing/2014/main" val="3267867797"/>
                    </a:ext>
                  </a:extLst>
                </a:gridCol>
              </a:tblGrid>
              <a:tr h="464572">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400" kern="100">
                          <a:effectLst/>
                        </a:rPr>
                        <a:t>Points of Contact</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1463300760"/>
                  </a:ext>
                </a:extLst>
              </a:tr>
              <a:tr h="722003">
                <a:tc>
                  <a:txBody>
                    <a:bodyPr/>
                    <a:lstStyle/>
                    <a:p>
                      <a:pPr>
                        <a:lnSpc>
                          <a:spcPct val="115000"/>
                        </a:lnSpc>
                        <a:spcAft>
                          <a:spcPts val="1000"/>
                        </a:spcAft>
                        <a:buNone/>
                      </a:pPr>
                      <a:r>
                        <a:rPr lang="en-US" sz="1200" kern="100">
                          <a:effectLst/>
                        </a:rPr>
                        <a:t>All Football Matters</a:t>
                      </a:r>
                      <a:endParaRPr lang="en-GB" sz="800" kern="100">
                        <a:effectLst/>
                      </a:endParaRPr>
                    </a:p>
                    <a:p>
                      <a:pPr>
                        <a:lnSpc>
                          <a:spcPct val="115000"/>
                        </a:lnSpc>
                        <a:spcAft>
                          <a:spcPts val="1000"/>
                        </a:spcAft>
                        <a:buNone/>
                      </a:pPr>
                      <a:r>
                        <a:rPr lang="en-US" sz="1200" kern="100">
                          <a:effectLst/>
                        </a:rPr>
                        <a:t>(Referees/Postponements/Finance</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200" kern="100">
                          <a:effectLst/>
                        </a:rPr>
                        <a:t>Brian King</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u="sng" kern="100">
                          <a:effectLst/>
                          <a:hlinkClick r:id="rId2"/>
                        </a:rPr>
                        <a:t>operations@hellenicleague.co.uk</a:t>
                      </a:r>
                      <a:endParaRPr lang="en-GB" sz="800" kern="100">
                        <a:effectLst/>
                      </a:endParaRPr>
                    </a:p>
                    <a:p>
                      <a:pPr>
                        <a:lnSpc>
                          <a:spcPct val="115000"/>
                        </a:lnSpc>
                        <a:spcAft>
                          <a:spcPts val="1000"/>
                        </a:spcAft>
                        <a:buNone/>
                      </a:pPr>
                      <a:r>
                        <a:rPr lang="en-US" sz="900" kern="100">
                          <a:effectLst/>
                        </a:rPr>
                        <a:t>07868 845215</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297012037"/>
                  </a:ext>
                </a:extLst>
              </a:tr>
              <a:tr h="406091">
                <a:tc>
                  <a:txBody>
                    <a:bodyPr/>
                    <a:lstStyle/>
                    <a:p>
                      <a:pPr>
                        <a:lnSpc>
                          <a:spcPct val="115000"/>
                        </a:lnSpc>
                        <a:spcAft>
                          <a:spcPts val="1000"/>
                        </a:spcAft>
                        <a:buNone/>
                      </a:pPr>
                      <a:r>
                        <a:rPr lang="en-US" sz="1200" kern="100">
                          <a:effectLst/>
                        </a:rPr>
                        <a:t>Fixtures</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200" kern="100">
                          <a:effectLst/>
                        </a:rPr>
                        <a:t>Martin Pates</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u="sng" kern="100">
                          <a:effectLst/>
                          <a:hlinkClick r:id="rId3"/>
                        </a:rPr>
                        <a:t>fixtures@hellenicleague.co.uk</a:t>
                      </a:r>
                      <a:endParaRPr lang="en-GB" sz="800" kern="100">
                        <a:effectLst/>
                      </a:endParaRPr>
                    </a:p>
                    <a:p>
                      <a:pPr>
                        <a:lnSpc>
                          <a:spcPct val="115000"/>
                        </a:lnSpc>
                        <a:spcAft>
                          <a:spcPts val="1000"/>
                        </a:spcAft>
                        <a:buNone/>
                      </a:pPr>
                      <a:r>
                        <a:rPr lang="en-US" sz="900" kern="100">
                          <a:effectLst/>
                        </a:rPr>
                        <a:t>07794 707578</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763765246"/>
                  </a:ext>
                </a:extLst>
              </a:tr>
              <a:tr h="412931">
                <a:tc>
                  <a:txBody>
                    <a:bodyPr/>
                    <a:lstStyle/>
                    <a:p>
                      <a:pPr>
                        <a:lnSpc>
                          <a:spcPct val="115000"/>
                        </a:lnSpc>
                        <a:spcAft>
                          <a:spcPts val="1000"/>
                        </a:spcAft>
                        <a:buNone/>
                      </a:pPr>
                      <a:r>
                        <a:rPr lang="en-US" sz="1200" kern="100">
                          <a:effectLst/>
                        </a:rPr>
                        <a:t>Registrations/Transfers/Parental Consent Forms</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200" kern="100">
                          <a:effectLst/>
                        </a:rPr>
                        <a:t>Angela King</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kern="100">
                          <a:effectLst/>
                        </a:rPr>
                        <a:t>kingangela@gmail.com</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3257049173"/>
                  </a:ext>
                </a:extLst>
              </a:tr>
              <a:tr h="625659">
                <a:tc>
                  <a:txBody>
                    <a:bodyPr/>
                    <a:lstStyle/>
                    <a:p>
                      <a:pPr>
                        <a:lnSpc>
                          <a:spcPct val="115000"/>
                        </a:lnSpc>
                        <a:spcAft>
                          <a:spcPts val="1000"/>
                        </a:spcAft>
                        <a:buNone/>
                      </a:pPr>
                      <a:r>
                        <a:rPr lang="en-US" sz="1200" kern="100">
                          <a:effectLst/>
                        </a:rPr>
                        <a:t>Website enquiries (Change of club personnel etc.)</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200" kern="100">
                          <a:effectLst/>
                        </a:rPr>
                        <a:t>League Contact on the website</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kern="100">
                          <a:effectLst/>
                        </a:rPr>
                        <a:t>Contact-us@hellenicleague.co.uk</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2635753633"/>
                  </a:ext>
                </a:extLst>
              </a:tr>
              <a:tr h="406091">
                <a:tc>
                  <a:txBody>
                    <a:bodyPr/>
                    <a:lstStyle/>
                    <a:p>
                      <a:pPr>
                        <a:lnSpc>
                          <a:spcPct val="115000"/>
                        </a:lnSpc>
                        <a:spcAft>
                          <a:spcPts val="1000"/>
                        </a:spcAft>
                        <a:buNone/>
                      </a:pPr>
                      <a:r>
                        <a:rPr lang="en-US" sz="1200" kern="100">
                          <a:effectLst/>
                        </a:rPr>
                        <a:t>All other matters</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100" kern="100">
                          <a:effectLst/>
                        </a:rPr>
                        <a:t>Ian Hamilton</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u="sng" kern="100">
                          <a:effectLst/>
                          <a:hlinkClick r:id="rId4"/>
                        </a:rPr>
                        <a:t>secretary@hellenicleague.co.uk</a:t>
                      </a:r>
                      <a:endParaRPr lang="en-GB" sz="800" kern="100">
                        <a:effectLst/>
                      </a:endParaRPr>
                    </a:p>
                    <a:p>
                      <a:pPr>
                        <a:lnSpc>
                          <a:spcPct val="115000"/>
                        </a:lnSpc>
                        <a:spcAft>
                          <a:spcPts val="1000"/>
                        </a:spcAft>
                        <a:buNone/>
                      </a:pPr>
                      <a:r>
                        <a:rPr lang="en-US" sz="900" kern="100">
                          <a:effectLst/>
                        </a:rPr>
                        <a:t>07479 606915</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3049565935"/>
                  </a:ext>
                </a:extLst>
              </a:tr>
              <a:tr h="300353">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1459256203"/>
                  </a:ext>
                </a:extLst>
              </a:tr>
              <a:tr h="412931">
                <a:tc>
                  <a:txBody>
                    <a:bodyPr/>
                    <a:lstStyle/>
                    <a:p>
                      <a:pPr>
                        <a:lnSpc>
                          <a:spcPct val="115000"/>
                        </a:lnSpc>
                        <a:spcAft>
                          <a:spcPts val="1000"/>
                        </a:spcAft>
                        <a:buNone/>
                      </a:pPr>
                      <a:r>
                        <a:rPr lang="en-US" sz="1200" kern="100">
                          <a:effectLst/>
                        </a:rPr>
                        <a:t>Escalation of any of the above</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200" kern="100">
                          <a:effectLst/>
                        </a:rPr>
                        <a:t>Bill Beach</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900" u="sng" kern="100">
                          <a:effectLst/>
                          <a:hlinkClick r:id="rId5"/>
                        </a:rPr>
                        <a:t>chairman@hellenicleague.co.uk</a:t>
                      </a:r>
                      <a:endParaRPr lang="en-GB" sz="800" kern="100">
                        <a:effectLst/>
                      </a:endParaRPr>
                    </a:p>
                    <a:p>
                      <a:pPr>
                        <a:lnSpc>
                          <a:spcPct val="115000"/>
                        </a:lnSpc>
                        <a:spcAft>
                          <a:spcPts val="1000"/>
                        </a:spcAft>
                        <a:buNone/>
                      </a:pPr>
                      <a:r>
                        <a:rPr lang="en-US" sz="900" kern="100">
                          <a:effectLst/>
                        </a:rPr>
                        <a:t>07919 940909</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3290718259"/>
                  </a:ext>
                </a:extLst>
              </a:tr>
              <a:tr h="300353">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2135077592"/>
                  </a:ext>
                </a:extLst>
              </a:tr>
              <a:tr h="300353">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a:effectLst/>
                        </a:rPr>
                        <a:t> </a:t>
                      </a:r>
                      <a:endParaRPr lang="en-GB"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a:lnSpc>
                          <a:spcPct val="115000"/>
                        </a:lnSpc>
                        <a:spcAft>
                          <a:spcPts val="1000"/>
                        </a:spcAft>
                        <a:buNone/>
                      </a:pPr>
                      <a:r>
                        <a:rPr lang="en-US" sz="1800" kern="100" dirty="0">
                          <a:effectLst/>
                        </a:rPr>
                        <a:t> </a:t>
                      </a:r>
                      <a:endParaRPr lang="en-GB" sz="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extLst>
                  <a:ext uri="{0D108BD9-81ED-4DB2-BD59-A6C34878D82A}">
                    <a16:rowId xmlns:a16="http://schemas.microsoft.com/office/drawing/2014/main" val="4189637097"/>
                  </a:ext>
                </a:extLst>
              </a:tr>
            </a:tbl>
          </a:graphicData>
        </a:graphic>
      </p:graphicFrame>
    </p:spTree>
    <p:extLst>
      <p:ext uri="{BB962C8B-B14F-4D97-AF65-F5344CB8AC3E}">
        <p14:creationId xmlns:p14="http://schemas.microsoft.com/office/powerpoint/2010/main" val="201742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CC51-133B-C951-A6F6-C2062361CF3A}"/>
              </a:ext>
            </a:extLst>
          </p:cNvPr>
          <p:cNvSpPr>
            <a:spLocks noGrp="1"/>
          </p:cNvSpPr>
          <p:nvPr>
            <p:ph type="title"/>
          </p:nvPr>
        </p:nvSpPr>
        <p:spPr>
          <a:xfrm>
            <a:off x="838200" y="365126"/>
            <a:ext cx="10515600" cy="2214524"/>
          </a:xfrm>
        </p:spPr>
        <p:txBody>
          <a:bodyPr>
            <a:normAutofit/>
          </a:bodyPr>
          <a:lstStyle/>
          <a:p>
            <a:pPr algn="ctr"/>
            <a:r>
              <a:rPr lang="en-GB" b="1" dirty="0" err="1">
                <a:latin typeface="+mn-lt"/>
              </a:rPr>
              <a:t>uhlsport</a:t>
            </a:r>
            <a:r>
              <a:rPr lang="en-GB" b="1" dirty="0">
                <a:latin typeface="+mn-lt"/>
              </a:rPr>
              <a:t> Hellenic League</a:t>
            </a:r>
            <a:br>
              <a:rPr lang="en-GB" b="1" dirty="0">
                <a:latin typeface="+mn-lt"/>
              </a:rPr>
            </a:br>
            <a:br>
              <a:rPr lang="en-GB" b="1" dirty="0">
                <a:latin typeface="+mn-lt"/>
              </a:rPr>
            </a:br>
            <a:r>
              <a:rPr lang="en-GB" sz="3200" b="1" dirty="0">
                <a:latin typeface="+mn-lt"/>
              </a:rPr>
              <a:t>Thank you to our Sponsors</a:t>
            </a:r>
            <a:endParaRPr lang="en-GB" sz="2400" b="1" dirty="0">
              <a:latin typeface="+mn-lt"/>
            </a:endParaRPr>
          </a:p>
        </p:txBody>
      </p:sp>
      <p:pic>
        <p:nvPicPr>
          <p:cNvPr id="4" name="Content Placeholder 3">
            <a:extLst>
              <a:ext uri="{FF2B5EF4-FFF2-40B4-BE49-F238E27FC236}">
                <a16:creationId xmlns:a16="http://schemas.microsoft.com/office/drawing/2014/main" id="{1BED1AD7-9512-0466-51B5-871AC4A376C4}"/>
              </a:ext>
            </a:extLst>
          </p:cNvPr>
          <p:cNvPicPr>
            <a:picLocks noGrp="1" noChangeAspect="1"/>
          </p:cNvPicPr>
          <p:nvPr>
            <p:ph idx="1"/>
          </p:nvPr>
        </p:nvPicPr>
        <p:blipFill>
          <a:blip r:embed="rId3"/>
          <a:stretch>
            <a:fillRect/>
          </a:stretch>
        </p:blipFill>
        <p:spPr>
          <a:xfrm>
            <a:off x="348195" y="193752"/>
            <a:ext cx="2117052" cy="2214524"/>
          </a:xfrm>
          <a:prstGeom prst="rect">
            <a:avLst/>
          </a:prstGeom>
        </p:spPr>
      </p:pic>
      <p:pic>
        <p:nvPicPr>
          <p:cNvPr id="5" name="Picture 4">
            <a:extLst>
              <a:ext uri="{FF2B5EF4-FFF2-40B4-BE49-F238E27FC236}">
                <a16:creationId xmlns:a16="http://schemas.microsoft.com/office/drawing/2014/main" id="{A66DAFBF-1FC5-366D-15EA-DBE4C4B67EB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05567" y="193752"/>
            <a:ext cx="2210539" cy="2311617"/>
          </a:xfrm>
          <a:prstGeom prst="rect">
            <a:avLst/>
          </a:prstGeom>
          <a:noFill/>
          <a:ln>
            <a:noFill/>
          </a:ln>
        </p:spPr>
      </p:pic>
      <p:sp>
        <p:nvSpPr>
          <p:cNvPr id="7" name="TextBox 6">
            <a:extLst>
              <a:ext uri="{FF2B5EF4-FFF2-40B4-BE49-F238E27FC236}">
                <a16:creationId xmlns:a16="http://schemas.microsoft.com/office/drawing/2014/main" id="{E028908A-EF0D-A5CE-65A3-AC36BB723DFD}"/>
              </a:ext>
            </a:extLst>
          </p:cNvPr>
          <p:cNvSpPr txBox="1"/>
          <p:nvPr/>
        </p:nvSpPr>
        <p:spPr>
          <a:xfrm>
            <a:off x="838200" y="2505369"/>
            <a:ext cx="10848277" cy="31393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panose="020F0502020204030204"/>
                <a:ea typeface="+mn-ea"/>
                <a:cs typeface="+mn-cs"/>
              </a:rPr>
              <a:t>We could not operate without our Sponsors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b="1" i="1" dirty="0">
                <a:solidFill>
                  <a:prstClr val="black"/>
                </a:solidFill>
                <a:latin typeface="Calibri" panose="020F0502020204030204"/>
              </a:rPr>
              <a:t>Our Headline Sponsor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b="1" dirty="0" err="1">
                <a:solidFill>
                  <a:prstClr val="black"/>
                </a:solidFill>
                <a:latin typeface="Calibri" panose="020F0502020204030204"/>
              </a:rPr>
              <a:t>uhlsport</a:t>
            </a:r>
            <a:endParaRPr lang="en-GB" sz="3200" b="1" dirty="0">
              <a:solidFill>
                <a:prstClr val="black"/>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1" u="none" strike="noStrike" kern="1200" cap="none" spc="0" normalizeH="0" baseline="0" noProof="0" dirty="0">
                <a:ln>
                  <a:noFill/>
                </a:ln>
                <a:solidFill>
                  <a:prstClr val="black"/>
                </a:solidFill>
                <a:effectLst/>
                <a:uLnTx/>
                <a:uFillTx/>
                <a:latin typeface="Calibri" panose="020F0502020204030204"/>
                <a:ea typeface="+mn-ea"/>
                <a:cs typeface="+mn-cs"/>
              </a:rPr>
              <a:t>Our Cup Sponsors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Bateman Sports and Wiseman Lighting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b="1" dirty="0">
                <a:solidFill>
                  <a:prstClr val="black"/>
                </a:solidFill>
                <a:latin typeface="Calibri" panose="020F0502020204030204"/>
              </a:rPr>
              <a:t>Allsports Trophies plus our Chairman &amp; President</a:t>
            </a: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32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887524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CC51-133B-C951-A6F6-C2062361CF3A}"/>
              </a:ext>
            </a:extLst>
          </p:cNvPr>
          <p:cNvSpPr>
            <a:spLocks noGrp="1"/>
          </p:cNvSpPr>
          <p:nvPr>
            <p:ph type="title"/>
          </p:nvPr>
        </p:nvSpPr>
        <p:spPr>
          <a:xfrm>
            <a:off x="838200" y="365126"/>
            <a:ext cx="10515600" cy="2595424"/>
          </a:xfrm>
        </p:spPr>
        <p:txBody>
          <a:bodyPr>
            <a:normAutofit/>
          </a:bodyPr>
          <a:lstStyle/>
          <a:p>
            <a:pPr algn="ctr"/>
            <a:r>
              <a:rPr lang="en-GB" b="1" dirty="0" err="1">
                <a:latin typeface="+mn-lt"/>
              </a:rPr>
              <a:t>uhlsport</a:t>
            </a:r>
            <a:r>
              <a:rPr lang="en-GB" b="1" dirty="0">
                <a:latin typeface="+mn-lt"/>
              </a:rPr>
              <a:t> Hellenic League</a:t>
            </a:r>
            <a:br>
              <a:rPr lang="en-GB" b="1" dirty="0">
                <a:latin typeface="+mn-lt"/>
              </a:rPr>
            </a:br>
            <a:br>
              <a:rPr lang="en-GB" b="1" dirty="0">
                <a:latin typeface="+mn-lt"/>
              </a:rPr>
            </a:br>
            <a:r>
              <a:rPr kumimoji="0" lang="en-GB" sz="3200" b="1" i="0" u="none" strike="noStrike" kern="1200" cap="none" spc="0" normalizeH="0" baseline="0" noProof="0" dirty="0">
                <a:ln>
                  <a:noFill/>
                </a:ln>
                <a:solidFill>
                  <a:prstClr val="black"/>
                </a:solidFill>
                <a:effectLst/>
                <a:uLnTx/>
                <a:uFillTx/>
                <a:latin typeface="Calibri" panose="020F0502020204030204"/>
                <a:ea typeface="+mj-ea"/>
                <a:cs typeface="+mj-cs"/>
              </a:rPr>
              <a:t>Club Administration assistance</a:t>
            </a:r>
            <a:br>
              <a:rPr kumimoji="0" lang="en-GB" sz="3200" b="1" i="0" u="none" strike="noStrike" kern="1200" cap="none" spc="0" normalizeH="0" baseline="0" noProof="0" dirty="0">
                <a:ln>
                  <a:noFill/>
                </a:ln>
                <a:solidFill>
                  <a:prstClr val="black"/>
                </a:solidFill>
                <a:effectLst/>
                <a:uLnTx/>
                <a:uFillTx/>
                <a:latin typeface="Calibri" panose="020F0502020204030204"/>
                <a:ea typeface="+mj-ea"/>
                <a:cs typeface="+mj-cs"/>
              </a:rPr>
            </a:br>
            <a:r>
              <a:rPr kumimoji="0" lang="en-GB" sz="2400" b="1" i="0" u="none" strike="noStrike" kern="1200" cap="none" spc="0" normalizeH="0" baseline="0" noProof="0" dirty="0">
                <a:ln>
                  <a:noFill/>
                </a:ln>
                <a:solidFill>
                  <a:prstClr val="black"/>
                </a:solidFill>
                <a:effectLst/>
                <a:uLnTx/>
                <a:uFillTx/>
                <a:latin typeface="Calibri" panose="020F0502020204030204"/>
                <a:ea typeface="+mj-ea"/>
                <a:cs typeface="+mj-cs"/>
              </a:rPr>
              <a:t>(June 2025)</a:t>
            </a:r>
            <a:endParaRPr lang="en-GB" sz="2400" b="1" dirty="0">
              <a:latin typeface="+mn-lt"/>
            </a:endParaRPr>
          </a:p>
        </p:txBody>
      </p:sp>
      <p:pic>
        <p:nvPicPr>
          <p:cNvPr id="4" name="Content Placeholder 3">
            <a:extLst>
              <a:ext uri="{FF2B5EF4-FFF2-40B4-BE49-F238E27FC236}">
                <a16:creationId xmlns:a16="http://schemas.microsoft.com/office/drawing/2014/main" id="{1BED1AD7-9512-0466-51B5-871AC4A376C4}"/>
              </a:ext>
            </a:extLst>
          </p:cNvPr>
          <p:cNvPicPr>
            <a:picLocks noGrp="1" noChangeAspect="1"/>
          </p:cNvPicPr>
          <p:nvPr>
            <p:ph idx="1"/>
          </p:nvPr>
        </p:nvPicPr>
        <p:blipFill>
          <a:blip r:embed="rId2"/>
          <a:stretch>
            <a:fillRect/>
          </a:stretch>
        </p:blipFill>
        <p:spPr>
          <a:xfrm>
            <a:off x="456948" y="345319"/>
            <a:ext cx="2117052" cy="2595424"/>
          </a:xfrm>
          <a:prstGeom prst="rect">
            <a:avLst/>
          </a:prstGeom>
        </p:spPr>
      </p:pic>
      <p:pic>
        <p:nvPicPr>
          <p:cNvPr id="5" name="Picture 4">
            <a:extLst>
              <a:ext uri="{FF2B5EF4-FFF2-40B4-BE49-F238E27FC236}">
                <a16:creationId xmlns:a16="http://schemas.microsoft.com/office/drawing/2014/main" id="{A66DAFBF-1FC5-366D-15EA-DBE4C4B67E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24513" y="365125"/>
            <a:ext cx="2210539" cy="2595424"/>
          </a:xfrm>
          <a:prstGeom prst="rect">
            <a:avLst/>
          </a:prstGeom>
          <a:noFill/>
          <a:ln>
            <a:noFill/>
          </a:ln>
        </p:spPr>
      </p:pic>
      <p:sp>
        <p:nvSpPr>
          <p:cNvPr id="7" name="TextBox 6">
            <a:extLst>
              <a:ext uri="{FF2B5EF4-FFF2-40B4-BE49-F238E27FC236}">
                <a16:creationId xmlns:a16="http://schemas.microsoft.com/office/drawing/2014/main" id="{E028908A-EF0D-A5CE-65A3-AC36BB723DFD}"/>
              </a:ext>
            </a:extLst>
          </p:cNvPr>
          <p:cNvSpPr txBox="1"/>
          <p:nvPr/>
        </p:nvSpPr>
        <p:spPr>
          <a:xfrm>
            <a:off x="676507" y="3137210"/>
            <a:ext cx="11058545" cy="418576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1" u="none" strike="noStrike" kern="1200" cap="none" spc="0" normalizeH="0" baseline="0" noProof="0" dirty="0">
                <a:ln>
                  <a:noFill/>
                </a:ln>
                <a:solidFill>
                  <a:prstClr val="black"/>
                </a:solidFill>
                <a:effectLst/>
                <a:uLnTx/>
                <a:uFillTx/>
                <a:latin typeface="Calibri" panose="020F0502020204030204"/>
                <a:ea typeface="+mn-ea"/>
                <a:cs typeface="+mn-cs"/>
              </a:rPr>
              <a:t>This document should be used in conjunction with</a:t>
            </a:r>
          </a:p>
          <a:p>
            <a:pPr marL="457200" marR="0" lvl="0" indent="-457200" algn="ctr" defTabSz="914400" rtl="0" eaLnBrk="1" fontAlgn="auto" latinLnBrk="0" hangingPunct="1">
              <a:lnSpc>
                <a:spcPct val="100000"/>
              </a:lnSpc>
              <a:spcBef>
                <a:spcPts val="0"/>
              </a:spcBef>
              <a:spcAft>
                <a:spcPts val="0"/>
              </a:spcAft>
              <a:buClrTx/>
              <a:buSzTx/>
              <a:buFontTx/>
              <a:buChar char="-"/>
              <a:tabLst/>
              <a:defRPr/>
            </a:pPr>
            <a:r>
              <a:rPr lang="en-GB" sz="2800" b="1" dirty="0">
                <a:solidFill>
                  <a:prstClr val="black"/>
                </a:solidFill>
                <a:latin typeface="Calibri" panose="020F0502020204030204"/>
              </a:rPr>
              <a:t>League Directives</a:t>
            </a:r>
          </a:p>
          <a:p>
            <a:pPr marL="742950" lvl="1" indent="-285750">
              <a:buFontTx/>
              <a:buChar char="-"/>
              <a:defRPr/>
            </a:pPr>
            <a:r>
              <a:rPr kumimoji="0" lang="en-GB" sz="2800" b="1" u="none" strike="noStrike" kern="1200" cap="none" spc="0" normalizeH="0" baseline="0" noProof="0" dirty="0">
                <a:ln>
                  <a:noFill/>
                </a:ln>
                <a:solidFill>
                  <a:prstClr val="black"/>
                </a:solidFill>
                <a:effectLst/>
                <a:uLnTx/>
                <a:uFillTx/>
                <a:latin typeface="Calibri" panose="020F0502020204030204"/>
                <a:ea typeface="+mn-ea"/>
                <a:cs typeface="+mn-cs"/>
              </a:rPr>
              <a:t>FA Standardised Rules for Premier Division &amp; Division One </a:t>
            </a:r>
          </a:p>
          <a:p>
            <a:pPr marL="742950" lvl="1" indent="-285750">
              <a:buFontTx/>
              <a:buChar char="-"/>
              <a:defRPr/>
            </a:pPr>
            <a:r>
              <a:rPr lang="en-GB" sz="2800" b="1" dirty="0">
                <a:solidFill>
                  <a:prstClr val="black"/>
                </a:solidFill>
                <a:latin typeface="Calibri" panose="020F0502020204030204"/>
              </a:rPr>
              <a:t>FA Standardised Rules for all </a:t>
            </a:r>
            <a:r>
              <a:rPr kumimoji="0" lang="en-GB" sz="2800" b="1" u="none" strike="noStrike" kern="1200" cap="none" spc="0" normalizeH="0" baseline="0" noProof="0" dirty="0">
                <a:ln>
                  <a:noFill/>
                </a:ln>
                <a:solidFill>
                  <a:prstClr val="black"/>
                </a:solidFill>
                <a:effectLst/>
                <a:uLnTx/>
                <a:uFillTx/>
                <a:latin typeface="Calibri" panose="020F0502020204030204"/>
                <a:ea typeface="+mn-ea"/>
                <a:cs typeface="+mn-cs"/>
              </a:rPr>
              <a:t>Cups involving Prem, Div One &amp; </a:t>
            </a:r>
            <a:r>
              <a:rPr lang="en-GB" sz="2800" b="1" dirty="0">
                <a:solidFill>
                  <a:prstClr val="black"/>
                </a:solidFill>
                <a:latin typeface="Calibri" panose="020F0502020204030204"/>
              </a:rPr>
              <a:t>Alliance Regional </a:t>
            </a:r>
            <a:endParaRPr kumimoji="0" lang="en-GB" sz="2800" b="1"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defTabSz="914400" rtl="0" eaLnBrk="1" fontAlgn="auto" latinLnBrk="0" hangingPunct="1">
              <a:lnSpc>
                <a:spcPct val="100000"/>
              </a:lnSpc>
              <a:spcBef>
                <a:spcPts val="0"/>
              </a:spcBef>
              <a:spcAft>
                <a:spcPts val="0"/>
              </a:spcAft>
              <a:buClrTx/>
              <a:buSzTx/>
              <a:buFontTx/>
              <a:buChar char="-"/>
              <a:tabLst/>
              <a:defRPr/>
            </a:pPr>
            <a:r>
              <a:rPr lang="en-GB" sz="2800" b="1" dirty="0">
                <a:solidFill>
                  <a:prstClr val="black"/>
                </a:solidFill>
                <a:latin typeface="Calibri" panose="020F0502020204030204"/>
              </a:rPr>
              <a:t>- 	FA SCOR Rules for Division Two League </a:t>
            </a:r>
          </a:p>
          <a:p>
            <a:pPr lvl="7">
              <a:defRPr/>
            </a:pPr>
            <a:r>
              <a:rPr lang="en-GB" sz="2800" b="1" dirty="0">
                <a:solidFill>
                  <a:prstClr val="black"/>
                </a:solidFill>
                <a:latin typeface="Calibri" panose="020F0502020204030204"/>
              </a:rPr>
              <a:t>			&amp; Veterans League &amp; Cup football</a:t>
            </a:r>
          </a:p>
          <a:p>
            <a:pPr marL="3486150" lvl="7" indent="-285750">
              <a:buFontTx/>
              <a:buChar char="-"/>
              <a:defRPr/>
            </a:pPr>
            <a:endParaRPr lang="en-GB" sz="2800" b="1" dirty="0">
              <a:solidFill>
                <a:prstClr val="black"/>
              </a:solidFill>
              <a:latin typeface="Calibri" panose="020F0502020204030204"/>
            </a:endParaRPr>
          </a:p>
          <a:p>
            <a:pPr marR="0" lvl="0" algn="ctr" defTabSz="914400" rtl="0" eaLnBrk="1" fontAlgn="auto" latinLnBrk="0" hangingPunct="1">
              <a:lnSpc>
                <a:spcPct val="100000"/>
              </a:lnSpc>
              <a:spcBef>
                <a:spcPts val="0"/>
              </a:spcBef>
              <a:spcAft>
                <a:spcPts val="0"/>
              </a:spcAft>
              <a:buClrTx/>
              <a:buSzTx/>
              <a:tabLst/>
              <a:defRPr/>
            </a:pPr>
            <a:r>
              <a:rPr lang="en-GB" sz="2400" b="1" i="1" dirty="0">
                <a:solidFill>
                  <a:prstClr val="black"/>
                </a:solidFill>
                <a:latin typeface="Calibri" panose="020F0502020204030204"/>
              </a:rPr>
              <a:t>These are all available on our League Website under Admin.</a:t>
            </a:r>
          </a:p>
          <a:p>
            <a:pPr marL="285750" marR="0" lvl="0" indent="-285750" algn="ctr" defTabSz="914400" rtl="0" eaLnBrk="1" fontAlgn="auto" latinLnBrk="0" hangingPunct="1">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4194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4EE06-1024-73CA-1610-B3BB21E47D47}"/>
              </a:ext>
            </a:extLst>
          </p:cNvPr>
          <p:cNvSpPr>
            <a:spLocks noGrp="1"/>
          </p:cNvSpPr>
          <p:nvPr>
            <p:ph type="title"/>
          </p:nvPr>
        </p:nvSpPr>
        <p:spPr/>
        <p:txBody>
          <a:bodyPr/>
          <a:lstStyle/>
          <a:p>
            <a:r>
              <a:rPr lang="en-US" b="1" u="sng" dirty="0" err="1"/>
              <a:t>Uhlsport</a:t>
            </a:r>
            <a:r>
              <a:rPr lang="en-US" b="1" u="sng" dirty="0"/>
              <a:t> Hellenic League - Rules</a:t>
            </a:r>
            <a:endParaRPr lang="en-GB" b="1" u="sng" dirty="0"/>
          </a:p>
        </p:txBody>
      </p:sp>
      <p:graphicFrame>
        <p:nvGraphicFramePr>
          <p:cNvPr id="4" name="Content Placeholder 3">
            <a:extLst>
              <a:ext uri="{FF2B5EF4-FFF2-40B4-BE49-F238E27FC236}">
                <a16:creationId xmlns:a16="http://schemas.microsoft.com/office/drawing/2014/main" id="{4906A176-81C8-3B38-8460-467FB1B9AECB}"/>
              </a:ext>
            </a:extLst>
          </p:cNvPr>
          <p:cNvGraphicFramePr>
            <a:graphicFrameLocks noGrp="1"/>
          </p:cNvGraphicFramePr>
          <p:nvPr>
            <p:ph idx="1"/>
            <p:extLst>
              <p:ext uri="{D42A27DB-BD31-4B8C-83A1-F6EECF244321}">
                <p14:modId xmlns:p14="http://schemas.microsoft.com/office/powerpoint/2010/main" val="2086119736"/>
              </p:ext>
            </p:extLst>
          </p:nvPr>
        </p:nvGraphicFramePr>
        <p:xfrm>
          <a:off x="1254868" y="2400903"/>
          <a:ext cx="9144000" cy="3042031"/>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3470862553"/>
                    </a:ext>
                  </a:extLst>
                </a:gridCol>
                <a:gridCol w="1657684">
                  <a:extLst>
                    <a:ext uri="{9D8B030D-6E8A-4147-A177-3AD203B41FA5}">
                      <a16:colId xmlns:a16="http://schemas.microsoft.com/office/drawing/2014/main" val="2279055159"/>
                    </a:ext>
                  </a:extLst>
                </a:gridCol>
                <a:gridCol w="4438316">
                  <a:extLst>
                    <a:ext uri="{9D8B030D-6E8A-4147-A177-3AD203B41FA5}">
                      <a16:colId xmlns:a16="http://schemas.microsoft.com/office/drawing/2014/main" val="2313496915"/>
                    </a:ext>
                  </a:extLst>
                </a:gridCol>
              </a:tblGrid>
              <a:tr h="0">
                <a:tc>
                  <a:txBody>
                    <a:bodyPr/>
                    <a:lstStyle/>
                    <a:p>
                      <a:pPr>
                        <a:lnSpc>
                          <a:spcPct val="115000"/>
                        </a:lnSpc>
                        <a:spcAft>
                          <a:spcPts val="1000"/>
                        </a:spcAft>
                        <a:buNone/>
                      </a:pPr>
                      <a:r>
                        <a:rPr lang="en-GB" sz="1100" kern="100">
                          <a:effectLst/>
                        </a:rPr>
                        <a:t>Competition Name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Sponsors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Notes *See UHL Website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3377191"/>
                  </a:ext>
                </a:extLst>
              </a:tr>
              <a:tr h="0">
                <a:tc>
                  <a:txBody>
                    <a:bodyPr/>
                    <a:lstStyle/>
                    <a:p>
                      <a:pPr>
                        <a:lnSpc>
                          <a:spcPct val="115000"/>
                        </a:lnSpc>
                        <a:spcAft>
                          <a:spcPts val="1000"/>
                        </a:spcAft>
                        <a:buNone/>
                      </a:pPr>
                      <a:r>
                        <a:rPr lang="en-GB" sz="1100" kern="100">
                          <a:effectLst/>
                        </a:rPr>
                        <a:t>Premier Division &amp; Division One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uhlsport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2300265"/>
                  </a:ext>
                </a:extLst>
              </a:tr>
              <a:tr h="0">
                <a:tc>
                  <a:txBody>
                    <a:bodyPr/>
                    <a:lstStyle/>
                    <a:p>
                      <a:pPr>
                        <a:lnSpc>
                          <a:spcPct val="115000"/>
                        </a:lnSpc>
                        <a:spcAft>
                          <a:spcPts val="1000"/>
                        </a:spcAft>
                        <a:buNone/>
                      </a:pPr>
                      <a:r>
                        <a:rPr lang="en-GB" sz="1100" kern="100">
                          <a:effectLst/>
                        </a:rPr>
                        <a:t>Alliance West &amp; East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uhlsport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 Code of Rules (Alliance &amp; Vets)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9165986"/>
                  </a:ext>
                </a:extLst>
              </a:tr>
              <a:tr h="0">
                <a:tc>
                  <a:txBody>
                    <a:bodyPr/>
                    <a:lstStyle/>
                    <a:p>
                      <a:pPr>
                        <a:lnSpc>
                          <a:spcPct val="115000"/>
                        </a:lnSpc>
                        <a:spcAft>
                          <a:spcPts val="1000"/>
                        </a:spcAft>
                        <a:buNone/>
                      </a:pPr>
                      <a:r>
                        <a:rPr lang="en-GB" sz="1100" kern="100">
                          <a:effectLst/>
                        </a:rPr>
                        <a:t>Veterans Divisions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uhlsport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0800360"/>
                  </a:ext>
                </a:extLst>
              </a:tr>
              <a:tr h="0">
                <a:tc>
                  <a:txBody>
                    <a:bodyPr/>
                    <a:lstStyle/>
                    <a:p>
                      <a:pPr>
                        <a:lnSpc>
                          <a:spcPct val="115000"/>
                        </a:lnSpc>
                        <a:spcAft>
                          <a:spcPts val="1000"/>
                        </a:spcAft>
                        <a:buNone/>
                      </a:pPr>
                      <a:r>
                        <a:rPr lang="en-GB" sz="1100" kern="100">
                          <a:effectLst/>
                        </a:rPr>
                        <a:t>Challenge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Uhsport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 Rule 45</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6382968"/>
                  </a:ext>
                </a:extLst>
              </a:tr>
              <a:tr h="0">
                <a:tc>
                  <a:txBody>
                    <a:bodyPr/>
                    <a:lstStyle/>
                    <a:p>
                      <a:pPr>
                        <a:lnSpc>
                          <a:spcPct val="115000"/>
                        </a:lnSpc>
                        <a:spcAft>
                          <a:spcPts val="1000"/>
                        </a:spcAft>
                        <a:buNone/>
                      </a:pPr>
                      <a:r>
                        <a:rPr lang="en-GB" sz="1100" kern="100">
                          <a:effectLst/>
                        </a:rPr>
                        <a:t>Supplementary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uhlsport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 Rule 45</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9215366"/>
                  </a:ext>
                </a:extLst>
              </a:tr>
              <a:tr h="0">
                <a:tc>
                  <a:txBody>
                    <a:bodyPr/>
                    <a:lstStyle/>
                    <a:p>
                      <a:pPr>
                        <a:lnSpc>
                          <a:spcPct val="115000"/>
                        </a:lnSpc>
                        <a:spcAft>
                          <a:spcPts val="1000"/>
                        </a:spcAft>
                        <a:buNone/>
                      </a:pPr>
                      <a:r>
                        <a:rPr lang="en-GB" sz="1100" kern="100">
                          <a:effectLst/>
                        </a:rPr>
                        <a:t>Floodlit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Wiseman Lighting</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 Rule 46</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8472493"/>
                  </a:ext>
                </a:extLst>
              </a:tr>
              <a:tr h="0">
                <a:tc>
                  <a:txBody>
                    <a:bodyPr/>
                    <a:lstStyle/>
                    <a:p>
                      <a:pPr>
                        <a:lnSpc>
                          <a:spcPct val="115000"/>
                        </a:lnSpc>
                        <a:spcAft>
                          <a:spcPts val="1000"/>
                        </a:spcAft>
                        <a:buNone/>
                      </a:pPr>
                      <a:r>
                        <a:rPr lang="en-GB" sz="1100" kern="100">
                          <a:effectLst/>
                        </a:rPr>
                        <a:t>Chairman’s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Bateman Sports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dirty="0">
                          <a:effectLst/>
                        </a:rPr>
                        <a:t>*Rules as per Standardised (Prem &amp; Div 1) Rule 45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731893"/>
                  </a:ext>
                </a:extLst>
              </a:tr>
              <a:tr h="0">
                <a:tc>
                  <a:txBody>
                    <a:bodyPr/>
                    <a:lstStyle/>
                    <a:p>
                      <a:pPr>
                        <a:lnSpc>
                          <a:spcPct val="115000"/>
                        </a:lnSpc>
                        <a:spcAft>
                          <a:spcPts val="1000"/>
                        </a:spcAft>
                        <a:buNone/>
                      </a:pPr>
                      <a:r>
                        <a:rPr lang="en-GB" sz="1100" kern="100">
                          <a:effectLst/>
                        </a:rPr>
                        <a:t>President’s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Bateman Sports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dirty="0">
                          <a:effectLst/>
                        </a:rPr>
                        <a:t>*Rules as per Standardised (Prem &amp; Div 1) Rule 45</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2917638"/>
                  </a:ext>
                </a:extLst>
              </a:tr>
              <a:tr h="0">
                <a:tc>
                  <a:txBody>
                    <a:bodyPr/>
                    <a:lstStyle/>
                    <a:p>
                      <a:pPr>
                        <a:lnSpc>
                          <a:spcPct val="115000"/>
                        </a:lnSpc>
                        <a:spcAft>
                          <a:spcPts val="1000"/>
                        </a:spcAft>
                        <a:buNone/>
                      </a:pPr>
                      <a:r>
                        <a:rPr lang="en-GB" sz="1100" kern="100">
                          <a:effectLst/>
                        </a:rPr>
                        <a:t>Veterans Cup</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 </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*Rules as per Standardised (Prem &amp; Div 1) Rule 48</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099976"/>
                  </a:ext>
                </a:extLst>
              </a:tr>
              <a:tr h="0">
                <a:tc>
                  <a:txBody>
                    <a:bodyPr/>
                    <a:lstStyle/>
                    <a:p>
                      <a:pPr>
                        <a:lnSpc>
                          <a:spcPct val="115000"/>
                        </a:lnSpc>
                        <a:spcAft>
                          <a:spcPts val="1000"/>
                        </a:spcAft>
                        <a:buNone/>
                      </a:pPr>
                      <a:r>
                        <a:rPr lang="en-GB" sz="1100" kern="100">
                          <a:effectLst/>
                        </a:rPr>
                        <a:t>Premier Division Play-Off</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 </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*FA led. Operated by TUHL (see League Directives)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60605629"/>
                  </a:ext>
                </a:extLst>
              </a:tr>
              <a:tr h="0">
                <a:tc>
                  <a:txBody>
                    <a:bodyPr/>
                    <a:lstStyle/>
                    <a:p>
                      <a:pPr>
                        <a:lnSpc>
                          <a:spcPct val="115000"/>
                        </a:lnSpc>
                        <a:spcAft>
                          <a:spcPts val="1000"/>
                        </a:spcAft>
                        <a:buNone/>
                      </a:pPr>
                      <a:r>
                        <a:rPr lang="en-GB" sz="1100" kern="100">
                          <a:effectLst/>
                        </a:rPr>
                        <a:t>Division One Paly-Off</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 </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000" kern="100">
                          <a:effectLst/>
                        </a:rPr>
                        <a:t>*FA led. Operated by TUHL (see League Directives)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0120998"/>
                  </a:ext>
                </a:extLst>
              </a:tr>
              <a:tr h="0">
                <a:tc>
                  <a:txBody>
                    <a:bodyPr/>
                    <a:lstStyle/>
                    <a:p>
                      <a:pPr>
                        <a:lnSpc>
                          <a:spcPct val="115000"/>
                        </a:lnSpc>
                        <a:spcAft>
                          <a:spcPts val="1000"/>
                        </a:spcAft>
                        <a:buNone/>
                      </a:pPr>
                      <a:r>
                        <a:rPr lang="en-GB" sz="1100" kern="100">
                          <a:effectLst/>
                        </a:rPr>
                        <a:t>Alliance Play-Off</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 </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Format announced annually</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09986849"/>
                  </a:ext>
                </a:extLst>
              </a:tr>
              <a:tr h="0">
                <a:tc>
                  <a:txBody>
                    <a:bodyPr/>
                    <a:lstStyle/>
                    <a:p>
                      <a:pPr>
                        <a:lnSpc>
                          <a:spcPct val="115000"/>
                        </a:lnSpc>
                        <a:spcAft>
                          <a:spcPts val="1000"/>
                        </a:spcAft>
                        <a:buNone/>
                      </a:pPr>
                      <a:r>
                        <a:rPr lang="en-GB" sz="1100" kern="100">
                          <a:effectLst/>
                        </a:rPr>
                        <a:t>County Cups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a:effectLst/>
                        </a:rPr>
                        <a:t> </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dirty="0">
                          <a:effectLst/>
                        </a:rPr>
                        <a:t>See Rules of County FA</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6511636"/>
                  </a:ext>
                </a:extLst>
              </a:tr>
              <a:tr h="0">
                <a:tc>
                  <a:txBody>
                    <a:bodyPr/>
                    <a:lstStyle/>
                    <a:p>
                      <a:pPr>
                        <a:lnSpc>
                          <a:spcPct val="115000"/>
                        </a:lnSpc>
                        <a:spcAft>
                          <a:spcPts val="1000"/>
                        </a:spcAft>
                        <a:buNone/>
                      </a:pPr>
                      <a:r>
                        <a:rPr lang="en-GB" sz="1100" kern="100">
                          <a:effectLst/>
                        </a:rPr>
                        <a:t>Other Non-UHL Cup.</a:t>
                      </a:r>
                    </a:p>
                    <a:p>
                      <a:pPr>
                        <a:lnSpc>
                          <a:spcPct val="115000"/>
                        </a:lnSpc>
                        <a:spcAft>
                          <a:spcPts val="1000"/>
                        </a:spcAft>
                        <a:buNone/>
                      </a:pPr>
                      <a:r>
                        <a:rPr lang="en-GB" sz="1100" kern="100">
                          <a:effectLst/>
                        </a:rPr>
                        <a:t>(League Authority req’d)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dirty="0">
                          <a:effectLst/>
                        </a:rPr>
                        <a:t> </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buNone/>
                      </a:pPr>
                      <a:r>
                        <a:rPr lang="en-GB" sz="1100" kern="100" dirty="0">
                          <a:effectLst/>
                        </a:rPr>
                        <a:t>Alliance Clubs </a:t>
                      </a:r>
                      <a:r>
                        <a:rPr lang="en-GB" sz="1100" kern="100">
                          <a:effectLst/>
                        </a:rPr>
                        <a:t>(only). </a:t>
                      </a:r>
                      <a:r>
                        <a:rPr lang="en-GB" sz="1100" kern="100" dirty="0">
                          <a:effectLst/>
                        </a:rPr>
                        <a:t>Max one per club.</a:t>
                      </a:r>
                    </a:p>
                    <a:p>
                      <a:pPr>
                        <a:lnSpc>
                          <a:spcPct val="115000"/>
                        </a:lnSpc>
                        <a:spcAft>
                          <a:spcPts val="1000"/>
                        </a:spcAft>
                        <a:buNone/>
                      </a:pPr>
                      <a:r>
                        <a:rPr lang="en-GB" sz="1100" kern="100" dirty="0">
                          <a:effectLst/>
                        </a:rPr>
                        <a:t>See that Cup’s Rules. </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1692888"/>
                  </a:ext>
                </a:extLst>
              </a:tr>
            </a:tbl>
          </a:graphicData>
        </a:graphic>
      </p:graphicFrame>
    </p:spTree>
    <p:extLst>
      <p:ext uri="{BB962C8B-B14F-4D97-AF65-F5344CB8AC3E}">
        <p14:creationId xmlns:p14="http://schemas.microsoft.com/office/powerpoint/2010/main" val="3115040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20CC7-824A-391A-3C1A-6A557A757F90}"/>
              </a:ext>
            </a:extLst>
          </p:cNvPr>
          <p:cNvSpPr>
            <a:spLocks noGrp="1" noRot="1" noMove="1" noResize="1" noEditPoints="1" noAdjustHandles="1" noChangeArrowheads="1" noChangeShapeType="1"/>
          </p:cNvSpPr>
          <p:nvPr>
            <p:ph type="title"/>
          </p:nvPr>
        </p:nvSpPr>
        <p:spPr>
          <a:xfrm>
            <a:off x="639336" y="297366"/>
            <a:ext cx="10920761" cy="5196467"/>
          </a:xfrm>
        </p:spPr>
        <p:txBody>
          <a:bodyPr>
            <a:normAutofit fontScale="90000"/>
          </a:bodyPr>
          <a:lstStyle/>
          <a:p>
            <a:pPr marL="228600" indent="-228600" fontAlgn="base">
              <a:buFont typeface="+mj-lt"/>
              <a:buAutoNum type="arabicPeriod"/>
            </a:pPr>
            <a:br>
              <a:rPr lang="en-GB" sz="1000" b="1" dirty="0">
                <a:latin typeface="+mn-lt"/>
              </a:rPr>
            </a:br>
            <a:br>
              <a:rPr lang="en-GB" sz="1000" b="1" dirty="0">
                <a:highlight>
                  <a:srgbClr val="00FF00"/>
                </a:highlight>
                <a:latin typeface="+mn-lt"/>
              </a:rPr>
            </a:br>
            <a:br>
              <a:rPr lang="en-GB" sz="1050" b="1" dirty="0">
                <a:latin typeface="+mn-lt"/>
              </a:rPr>
            </a:br>
            <a:r>
              <a:rPr lang="en-GB" sz="4400" b="1" i="1" dirty="0">
                <a:effectLst/>
                <a:latin typeface="Calibri" panose="020F0502020204030204" pitchFamily="34" charset="0"/>
                <a:ea typeface="Calibri" panose="020F0502020204030204" pitchFamily="34" charset="0"/>
              </a:rPr>
              <a:t>Club Affiliation to County FA </a:t>
            </a:r>
            <a:r>
              <a:rPr lang="en-GB" sz="2400" b="1" i="1" dirty="0">
                <a:effectLst/>
                <a:latin typeface="Calibri" panose="020F0502020204030204" pitchFamily="34" charset="0"/>
                <a:ea typeface="Calibri" panose="020F0502020204030204" pitchFamily="34" charset="0"/>
              </a:rPr>
              <a:t>- </a:t>
            </a:r>
            <a:r>
              <a:rPr lang="en-GB" sz="3100" b="1" i="1" dirty="0">
                <a:effectLst/>
                <a:latin typeface="Calibri" panose="020F0502020204030204" pitchFamily="34" charset="0"/>
                <a:ea typeface="Calibri" panose="020F0502020204030204" pitchFamily="34" charset="0"/>
              </a:rPr>
              <a:t>message from The FA</a:t>
            </a:r>
            <a:br>
              <a:rPr lang="en-GB" sz="3100" b="1" i="1" dirty="0">
                <a:effectLst/>
                <a:latin typeface="Calibri" panose="020F0502020204030204" pitchFamily="34" charset="0"/>
                <a:ea typeface="Calibri" panose="020F0502020204030204" pitchFamily="34" charset="0"/>
              </a:rPr>
            </a:br>
            <a:br>
              <a:rPr lang="en-GB" sz="3600" dirty="0">
                <a:effectLst/>
                <a:latin typeface="Times New Roman" panose="02020603050405020304" pitchFamily="18" charset="0"/>
                <a:ea typeface="Times New Roman" panose="02020603050405020304" pitchFamily="18" charset="0"/>
              </a:rPr>
            </a:br>
            <a:r>
              <a:rPr lang="en-GB" sz="2700" i="1" dirty="0">
                <a:effectLst/>
                <a:latin typeface="Calibri" panose="020F0502020204030204" pitchFamily="34" charset="0"/>
                <a:ea typeface="Calibri" panose="020F0502020204030204" pitchFamily="34" charset="0"/>
              </a:rPr>
              <a:t>Affiliation will be available in Clubs Portal on Whole Game System (SMS)</a:t>
            </a:r>
            <a:br>
              <a:rPr lang="en-GB" sz="2700" i="1" dirty="0">
                <a:effectLst/>
                <a:latin typeface="Calibri" panose="020F0502020204030204" pitchFamily="34" charset="0"/>
                <a:ea typeface="Calibri" panose="020F0502020204030204" pitchFamily="34" charset="0"/>
              </a:rPr>
            </a:br>
            <a:r>
              <a:rPr lang="en-GB" sz="2700" i="1" dirty="0">
                <a:effectLst/>
                <a:highlight>
                  <a:srgbClr val="FFFF00"/>
                </a:highlight>
                <a:latin typeface="Calibri" panose="020F0502020204030204" pitchFamily="34" charset="0"/>
                <a:ea typeface="Calibri" panose="020F0502020204030204" pitchFamily="34" charset="0"/>
              </a:rPr>
              <a:t>The League has no access to this. Your County FA is your Support area</a:t>
            </a:r>
            <a:r>
              <a:rPr lang="en-GB" sz="2700" i="1" dirty="0">
                <a:effectLst/>
                <a:latin typeface="Calibri" panose="020F0502020204030204" pitchFamily="34" charset="0"/>
                <a:ea typeface="Calibri" panose="020F0502020204030204" pitchFamily="34" charset="0"/>
              </a:rPr>
              <a:t>.. </a:t>
            </a:r>
            <a:br>
              <a:rPr lang="en-GB" sz="2700" i="1" dirty="0">
                <a:effectLst/>
                <a:latin typeface="Calibri" panose="020F0502020204030204" pitchFamily="34" charset="0"/>
                <a:ea typeface="Calibri" panose="020F0502020204030204" pitchFamily="34" charset="0"/>
              </a:rPr>
            </a:br>
            <a:br>
              <a:rPr lang="en-GB" sz="2700" i="1" dirty="0">
                <a:effectLst/>
                <a:latin typeface="Calibri" panose="020F0502020204030204" pitchFamily="34" charset="0"/>
                <a:ea typeface="Calibri" panose="020F0502020204030204" pitchFamily="34" charset="0"/>
              </a:rPr>
            </a:br>
            <a:r>
              <a:rPr lang="en-GB" sz="2700" i="1" dirty="0">
                <a:effectLst/>
                <a:latin typeface="Calibri" panose="020F0502020204030204" pitchFamily="34" charset="0"/>
                <a:ea typeface="Calibri" panose="020F0502020204030204" pitchFamily="34" charset="0"/>
              </a:rPr>
              <a:t>The FA’s Digital Customer Services Team webinar walking through the new process can be found </a:t>
            </a:r>
            <a:r>
              <a:rPr lang="en-GB" sz="2700" i="1" u="sng" dirty="0">
                <a:solidFill>
                  <a:srgbClr val="0563C1"/>
                </a:solidFill>
                <a:effectLst/>
                <a:latin typeface="Calibri" panose="020F0502020204030204" pitchFamily="34" charset="0"/>
                <a:ea typeface="Calibri" panose="020F0502020204030204" pitchFamily="34" charset="0"/>
                <a:hlinkClick r:id="rId3"/>
              </a:rPr>
              <a:t>here</a:t>
            </a:r>
            <a:r>
              <a:rPr lang="en-GB" sz="2700" i="1" dirty="0">
                <a:effectLst/>
                <a:latin typeface="Calibri" panose="020F0502020204030204" pitchFamily="34" charset="0"/>
                <a:ea typeface="Calibri" panose="020F0502020204030204" pitchFamily="34" charset="0"/>
              </a:rPr>
              <a:t>. </a:t>
            </a:r>
            <a:br>
              <a:rPr lang="en-GB" sz="2700" i="1" dirty="0">
                <a:effectLst/>
                <a:latin typeface="Calibri" panose="020F0502020204030204" pitchFamily="34" charset="0"/>
                <a:ea typeface="Calibri" panose="020F0502020204030204" pitchFamily="34" charset="0"/>
              </a:rPr>
            </a:br>
            <a:br>
              <a:rPr lang="en-GB" sz="2700" i="1" dirty="0">
                <a:effectLst/>
                <a:latin typeface="Calibri" panose="020F0502020204030204" pitchFamily="34" charset="0"/>
                <a:ea typeface="Calibri" panose="020F0502020204030204" pitchFamily="34" charset="0"/>
              </a:rPr>
            </a:br>
            <a:r>
              <a:rPr lang="en-GB" sz="2700" i="1" dirty="0">
                <a:effectLst/>
                <a:latin typeface="Calibri" panose="020F0502020204030204" pitchFamily="34" charset="0"/>
                <a:ea typeface="Calibri" panose="020F0502020204030204" pitchFamily="34" charset="0"/>
              </a:rPr>
              <a:t>Further guidance and support is available on our </a:t>
            </a:r>
            <a:r>
              <a:rPr lang="en-GB" sz="2700" i="1" u="sng" dirty="0">
                <a:solidFill>
                  <a:srgbClr val="0563C1"/>
                </a:solidFill>
                <a:effectLst/>
                <a:latin typeface="Calibri" panose="020F0502020204030204" pitchFamily="34" charset="0"/>
                <a:ea typeface="Calibri" panose="020F0502020204030204" pitchFamily="34" charset="0"/>
                <a:hlinkClick r:id="rId4"/>
              </a:rPr>
              <a:t>Knowledge Base</a:t>
            </a:r>
            <a:br>
              <a:rPr lang="en-GB" sz="2700" i="1" u="sng" dirty="0">
                <a:solidFill>
                  <a:srgbClr val="0563C1"/>
                </a:solidFill>
                <a:effectLst/>
                <a:latin typeface="Calibri" panose="020F0502020204030204" pitchFamily="34" charset="0"/>
                <a:ea typeface="Calibri" panose="020F0502020204030204" pitchFamily="34" charset="0"/>
              </a:rPr>
            </a:br>
            <a:br>
              <a:rPr lang="en-GB" sz="2700" b="1" dirty="0">
                <a:effectLst/>
                <a:latin typeface="Calibri" panose="020F0502020204030204" pitchFamily="34" charset="0"/>
                <a:ea typeface="Calibri" panose="020F0502020204030204" pitchFamily="34" charset="0"/>
              </a:rPr>
            </a:b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Ensure that in your Club Portal Page </a:t>
            </a:r>
            <a:b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b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	- </a:t>
            </a:r>
            <a:r>
              <a:rPr lang="en-GB" sz="2700" b="1" dirty="0">
                <a:solidFill>
                  <a:prstClr val="black"/>
                </a:solidFill>
                <a:latin typeface="Calibri" panose="020F0502020204030204"/>
              </a:rPr>
              <a:t>A </a:t>
            </a: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Primary Contact (</a:t>
            </a:r>
            <a:r>
              <a:rPr kumimoji="0" lang="en-GB" sz="2700" b="1" i="1" u="none" strike="noStrike" kern="1200" cap="none" spc="0" normalizeH="0" baseline="0" noProof="0" dirty="0">
                <a:ln>
                  <a:noFill/>
                </a:ln>
                <a:solidFill>
                  <a:prstClr val="black"/>
                </a:solidFill>
                <a:effectLst/>
                <a:uLnTx/>
                <a:uFillTx/>
                <a:latin typeface="Calibri" panose="020F0502020204030204"/>
                <a:ea typeface="+mj-ea"/>
                <a:cs typeface="+mj-cs"/>
              </a:rPr>
              <a:t>receives the fixtures and updates</a:t>
            </a: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a:t>
            </a:r>
            <a:b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b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	- Two Team Administrators are nominated with mobile numbers for EACH TEAM, (</a:t>
            </a:r>
            <a:r>
              <a:rPr kumimoji="0" lang="en-GB" sz="2700" b="1" i="1" u="none" strike="noStrike" kern="1200" cap="none" spc="0" normalizeH="0" baseline="0" noProof="0" dirty="0">
                <a:ln>
                  <a:noFill/>
                </a:ln>
                <a:solidFill>
                  <a:prstClr val="black"/>
                </a:solidFill>
                <a:effectLst/>
                <a:uLnTx/>
                <a:uFillTx/>
                <a:latin typeface="Calibri" panose="020F0502020204030204"/>
                <a:ea typeface="+mj-ea"/>
                <a:cs typeface="+mj-cs"/>
              </a:rPr>
              <a:t>handles the Results SMS Message system</a:t>
            </a:r>
            <a: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t>)</a:t>
            </a:r>
            <a:b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br>
            <a:br>
              <a:rPr kumimoji="0" lang="en-GB" sz="2700" b="1" i="0" u="none" strike="noStrike" kern="1200" cap="none" spc="0" normalizeH="0" baseline="0" noProof="0" dirty="0">
                <a:ln>
                  <a:noFill/>
                </a:ln>
                <a:solidFill>
                  <a:prstClr val="black"/>
                </a:solidFill>
                <a:effectLst/>
                <a:uLnTx/>
                <a:uFillTx/>
                <a:latin typeface="Calibri" panose="020F0502020204030204"/>
                <a:ea typeface="+mj-ea"/>
                <a:cs typeface="+mj-cs"/>
              </a:rPr>
            </a:br>
            <a:r>
              <a:rPr kumimoji="0" lang="en-GB" sz="2700" b="1" i="1" u="none" strike="noStrike" kern="1200" cap="none" spc="0" normalizeH="0" baseline="0" noProof="0" dirty="0">
                <a:ln>
                  <a:noFill/>
                </a:ln>
                <a:solidFill>
                  <a:prstClr val="black"/>
                </a:solidFill>
                <a:effectLst/>
                <a:highlight>
                  <a:srgbClr val="FFFF00"/>
                </a:highlight>
                <a:uLnTx/>
                <a:uFillTx/>
                <a:latin typeface="Calibri" panose="020F0502020204030204"/>
                <a:ea typeface="+mj-ea"/>
                <a:cs typeface="+mj-cs"/>
              </a:rPr>
              <a:t>Inform The League Secretary of the name of your Primary Contact &amp; the two SMS Contacts as FA Full-Time often makes its own selections</a:t>
            </a:r>
            <a:r>
              <a:rPr kumimoji="0" lang="en-GB" sz="2700" b="1" i="0" u="none" strike="noStrike" kern="1200" cap="none" spc="0" normalizeH="0" baseline="0" noProof="0" dirty="0">
                <a:ln>
                  <a:noFill/>
                </a:ln>
                <a:solidFill>
                  <a:prstClr val="black"/>
                </a:solidFill>
                <a:effectLst/>
                <a:highlight>
                  <a:srgbClr val="FFFF00"/>
                </a:highlight>
                <a:uLnTx/>
                <a:uFillTx/>
                <a:latin typeface="Calibri" panose="020F0502020204030204"/>
                <a:ea typeface="+mj-ea"/>
                <a:cs typeface="+mj-cs"/>
              </a:rPr>
              <a:t>.</a:t>
            </a:r>
            <a:br>
              <a:rPr lang="en-GB" sz="2700" b="1" dirty="0">
                <a:effectLst/>
                <a:highlight>
                  <a:srgbClr val="FFFF00"/>
                </a:highlight>
                <a:latin typeface="Calibri" panose="020F0502020204030204" pitchFamily="34" charset="0"/>
                <a:ea typeface="Calibri" panose="020F0502020204030204" pitchFamily="34" charset="0"/>
              </a:rPr>
            </a:br>
            <a:endParaRPr lang="en-GB" sz="2700" b="1" dirty="0">
              <a:highlight>
                <a:srgbClr val="FFFF00"/>
              </a:highlight>
              <a:latin typeface="+mn-lt"/>
            </a:endParaRPr>
          </a:p>
        </p:txBody>
      </p:sp>
      <p:sp>
        <p:nvSpPr>
          <p:cNvPr id="5" name="Content Placeholder 4">
            <a:extLst>
              <a:ext uri="{FF2B5EF4-FFF2-40B4-BE49-F238E27FC236}">
                <a16:creationId xmlns:a16="http://schemas.microsoft.com/office/drawing/2014/main" id="{7A5A6A4A-D85C-F299-B6D1-74F207464918}"/>
              </a:ext>
            </a:extLst>
          </p:cNvPr>
          <p:cNvSpPr>
            <a:spLocks noGrp="1"/>
          </p:cNvSpPr>
          <p:nvPr>
            <p:ph idx="1"/>
          </p:nvPr>
        </p:nvSpPr>
        <p:spPr>
          <a:xfrm>
            <a:off x="838200" y="1618658"/>
            <a:ext cx="10515600" cy="4827578"/>
          </a:xfrm>
        </p:spPr>
        <p:txBody>
          <a:bodyPr/>
          <a:lstStyle/>
          <a:p>
            <a:endParaRPr lang="en-GB" dirty="0"/>
          </a:p>
          <a:p>
            <a:endParaRPr lang="en-GB" dirty="0"/>
          </a:p>
          <a:p>
            <a:endParaRPr lang="en-GB" dirty="0"/>
          </a:p>
        </p:txBody>
      </p:sp>
    </p:spTree>
    <p:extLst>
      <p:ext uri="{BB962C8B-B14F-4D97-AF65-F5344CB8AC3E}">
        <p14:creationId xmlns:p14="http://schemas.microsoft.com/office/powerpoint/2010/main" val="1276506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20CC7-824A-391A-3C1A-6A557A757F90}"/>
              </a:ext>
            </a:extLst>
          </p:cNvPr>
          <p:cNvSpPr>
            <a:spLocks noGrp="1"/>
          </p:cNvSpPr>
          <p:nvPr>
            <p:ph type="title"/>
          </p:nvPr>
        </p:nvSpPr>
        <p:spPr>
          <a:xfrm>
            <a:off x="639337" y="453482"/>
            <a:ext cx="10727474" cy="5040351"/>
          </a:xfrm>
        </p:spPr>
        <p:txBody>
          <a:bodyPr>
            <a:normAutofit/>
          </a:bodyPr>
          <a:lstStyle/>
          <a:p>
            <a:pPr fontAlgn="base"/>
            <a:r>
              <a:rPr lang="en-GB" b="1" dirty="0">
                <a:latin typeface="+mn-lt"/>
              </a:rPr>
              <a:t>Club Affiliation – To the League</a:t>
            </a:r>
            <a:br>
              <a:rPr lang="en-GB" sz="1000" b="1" dirty="0">
                <a:latin typeface="+mn-lt"/>
              </a:rPr>
            </a:br>
            <a:br>
              <a:rPr lang="en-GB" sz="3200" b="1" dirty="0">
                <a:latin typeface="+mn-lt"/>
              </a:rPr>
            </a:br>
            <a:r>
              <a:rPr lang="en-GB" sz="4000" b="1" i="1" dirty="0">
                <a:effectLst/>
                <a:highlight>
                  <a:srgbClr val="FFFF00"/>
                </a:highlight>
                <a:latin typeface="Calibri" panose="020F0502020204030204" pitchFamily="34" charset="0"/>
                <a:ea typeface="Calibri" panose="020F0502020204030204" pitchFamily="34" charset="0"/>
              </a:rPr>
              <a:t>Club Affiliation to The </a:t>
            </a:r>
            <a:r>
              <a:rPr lang="en-GB" sz="4000" b="1" i="1" dirty="0" err="1">
                <a:effectLst/>
                <a:highlight>
                  <a:srgbClr val="FFFF00"/>
                </a:highlight>
                <a:latin typeface="Calibri" panose="020F0502020204030204" pitchFamily="34" charset="0"/>
                <a:ea typeface="Calibri" panose="020F0502020204030204" pitchFamily="34" charset="0"/>
              </a:rPr>
              <a:t>uhlsport</a:t>
            </a:r>
            <a:r>
              <a:rPr lang="en-GB" sz="4000" b="1" i="1" dirty="0">
                <a:effectLst/>
                <a:highlight>
                  <a:srgbClr val="FFFF00"/>
                </a:highlight>
                <a:latin typeface="Calibri" panose="020F0502020204030204" pitchFamily="34" charset="0"/>
                <a:ea typeface="Calibri" panose="020F0502020204030204" pitchFamily="34" charset="0"/>
              </a:rPr>
              <a:t> Hellenic League</a:t>
            </a:r>
            <a:br>
              <a:rPr lang="en-GB" sz="4000" b="1" i="1" dirty="0">
                <a:effectLst/>
                <a:highlight>
                  <a:srgbClr val="FFFF00"/>
                </a:highlight>
                <a:latin typeface="Calibri" panose="020F0502020204030204" pitchFamily="34" charset="0"/>
                <a:ea typeface="Calibri" panose="020F0502020204030204" pitchFamily="34" charset="0"/>
              </a:rPr>
            </a:br>
            <a:br>
              <a:rPr lang="en-GB" sz="3600" dirty="0">
                <a:effectLst/>
                <a:latin typeface="Times New Roman" panose="02020603050405020304" pitchFamily="18" charset="0"/>
                <a:ea typeface="Times New Roman" panose="02020603050405020304" pitchFamily="18" charset="0"/>
              </a:rPr>
            </a:br>
            <a:r>
              <a:rPr lang="en-GB" sz="3600" dirty="0">
                <a:effectLst/>
                <a:latin typeface="Times New Roman" panose="02020603050405020304" pitchFamily="18" charset="0"/>
                <a:ea typeface="Times New Roman" panose="02020603050405020304" pitchFamily="18" charset="0"/>
              </a:rPr>
              <a:t>- </a:t>
            </a:r>
            <a:r>
              <a:rPr lang="en-GB" sz="3200" b="1" i="1" dirty="0">
                <a:effectLst/>
                <a:latin typeface="Times New Roman" panose="02020603050405020304" pitchFamily="18" charset="0"/>
                <a:ea typeface="Times New Roman" panose="02020603050405020304" pitchFamily="18" charset="0"/>
              </a:rPr>
              <a:t>Go to Website (see next slide) click on Admin, them Forms (post match &amp; Form D).</a:t>
            </a:r>
            <a:br>
              <a:rPr lang="en-GB" sz="3200" b="1" i="1" dirty="0">
                <a:effectLst/>
                <a:latin typeface="Times New Roman" panose="02020603050405020304" pitchFamily="18" charset="0"/>
                <a:ea typeface="Times New Roman" panose="02020603050405020304" pitchFamily="18" charset="0"/>
              </a:rPr>
            </a:br>
            <a:r>
              <a:rPr lang="en-GB" sz="3200" b="1" i="1" dirty="0">
                <a:effectLst/>
                <a:latin typeface="Times New Roman" panose="02020603050405020304" pitchFamily="18" charset="0"/>
                <a:ea typeface="Times New Roman" panose="02020603050405020304" pitchFamily="18" charset="0"/>
              </a:rPr>
              <a:t>- Open Form D. Complete &amp; Submit</a:t>
            </a:r>
            <a:br>
              <a:rPr lang="en-GB" sz="2700" u="sng" dirty="0">
                <a:solidFill>
                  <a:srgbClr val="0563C1"/>
                </a:solidFill>
                <a:effectLst/>
                <a:latin typeface="Calibri" panose="020F0502020204030204" pitchFamily="34" charset="0"/>
                <a:ea typeface="Calibri" panose="020F0502020204030204" pitchFamily="34" charset="0"/>
              </a:rPr>
            </a:br>
            <a:r>
              <a:rPr lang="en-GB" sz="2700" b="1" dirty="0">
                <a:effectLst/>
                <a:latin typeface="Calibri" panose="020F0502020204030204" pitchFamily="34" charset="0"/>
                <a:ea typeface="Calibri" panose="020F0502020204030204" pitchFamily="34" charset="0"/>
              </a:rPr>
              <a:t>Note that new clubs to </a:t>
            </a:r>
            <a:r>
              <a:rPr lang="en-GB" sz="2700" b="1" dirty="0">
                <a:latin typeface="Calibri" panose="020F0502020204030204" pitchFamily="34" charset="0"/>
                <a:ea typeface="Calibri" panose="020F0502020204030204" pitchFamily="34" charset="0"/>
              </a:rPr>
              <a:t>Alliance West &amp; East</a:t>
            </a:r>
            <a:r>
              <a:rPr lang="en-GB" sz="2700" b="1" dirty="0">
                <a:effectLst/>
                <a:latin typeface="Calibri" panose="020F0502020204030204" pitchFamily="34" charset="0"/>
                <a:ea typeface="Calibri" panose="020F0502020204030204" pitchFamily="34" charset="0"/>
              </a:rPr>
              <a:t> may need to be elected at the AGM</a:t>
            </a:r>
            <a:endParaRPr lang="en-GB" sz="2700" b="1" dirty="0">
              <a:latin typeface="+mn-lt"/>
            </a:endParaRPr>
          </a:p>
        </p:txBody>
      </p:sp>
      <p:sp>
        <p:nvSpPr>
          <p:cNvPr id="5" name="Content Placeholder 4">
            <a:extLst>
              <a:ext uri="{FF2B5EF4-FFF2-40B4-BE49-F238E27FC236}">
                <a16:creationId xmlns:a16="http://schemas.microsoft.com/office/drawing/2014/main" id="{843E5C3A-7B8A-4DF2-6D75-BDE0E95176BB}"/>
              </a:ext>
            </a:extLst>
          </p:cNvPr>
          <p:cNvSpPr>
            <a:spLocks noGrp="1"/>
          </p:cNvSpPr>
          <p:nvPr>
            <p:ph idx="1"/>
          </p:nvPr>
        </p:nvSpPr>
        <p:spPr>
          <a:xfrm>
            <a:off x="476655" y="1857983"/>
            <a:ext cx="10877145" cy="4318980"/>
          </a:xfrm>
        </p:spPr>
        <p:txBody>
          <a:bodyPr/>
          <a:lstStyle/>
          <a:p>
            <a:pPr marL="0" indent="0">
              <a:buNone/>
            </a:pPr>
            <a:endParaRPr lang="en-GB" dirty="0"/>
          </a:p>
        </p:txBody>
      </p:sp>
    </p:spTree>
    <p:extLst>
      <p:ext uri="{BB962C8B-B14F-4D97-AF65-F5344CB8AC3E}">
        <p14:creationId xmlns:p14="http://schemas.microsoft.com/office/powerpoint/2010/main" val="300128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50644-5622-4A1E-8F37-8256C44C2F2B}"/>
              </a:ext>
            </a:extLst>
          </p:cNvPr>
          <p:cNvSpPr>
            <a:spLocks noGrp="1"/>
          </p:cNvSpPr>
          <p:nvPr>
            <p:ph type="ctrTitle"/>
          </p:nvPr>
        </p:nvSpPr>
        <p:spPr>
          <a:xfrm>
            <a:off x="281126" y="688020"/>
            <a:ext cx="11446276" cy="746770"/>
          </a:xfrm>
        </p:spPr>
        <p:txBody>
          <a:bodyPr>
            <a:normAutofit/>
          </a:bodyPr>
          <a:lstStyle/>
          <a:p>
            <a:pPr algn="l"/>
            <a:r>
              <a:rPr lang="en-US" sz="4000" b="1" i="1" dirty="0">
                <a:latin typeface="+mn-lt"/>
              </a:rPr>
              <a:t>Best place to start	</a:t>
            </a:r>
            <a:endParaRPr lang="en-GB" sz="4000" b="1" i="1" dirty="0">
              <a:latin typeface="+mn-lt"/>
            </a:endParaRPr>
          </a:p>
        </p:txBody>
      </p:sp>
      <p:sp>
        <p:nvSpPr>
          <p:cNvPr id="3" name="Subtitle 2">
            <a:extLst>
              <a:ext uri="{FF2B5EF4-FFF2-40B4-BE49-F238E27FC236}">
                <a16:creationId xmlns:a16="http://schemas.microsoft.com/office/drawing/2014/main" id="{A5B2E0E8-7062-4576-A653-41221EB2B937}"/>
              </a:ext>
            </a:extLst>
          </p:cNvPr>
          <p:cNvSpPr>
            <a:spLocks noGrp="1"/>
          </p:cNvSpPr>
          <p:nvPr>
            <p:ph type="subTitle" idx="1"/>
          </p:nvPr>
        </p:nvSpPr>
        <p:spPr>
          <a:xfrm>
            <a:off x="1524000" y="1754460"/>
            <a:ext cx="9144000" cy="3375102"/>
          </a:xfrm>
        </p:spPr>
        <p:txBody>
          <a:bodyPr>
            <a:normAutofit/>
          </a:bodyPr>
          <a:lstStyle/>
          <a:p>
            <a:r>
              <a:rPr lang="en-US" sz="4000" b="1" dirty="0"/>
              <a:t>The League website:  </a:t>
            </a:r>
            <a:endParaRPr lang="en-US" sz="1000" b="1" dirty="0"/>
          </a:p>
          <a:p>
            <a:r>
              <a:rPr lang="en-US" sz="4000" b="1" dirty="0"/>
              <a:t>    </a:t>
            </a:r>
            <a:r>
              <a:rPr lang="en-US" sz="3200" b="1" u="sng" dirty="0">
                <a:solidFill>
                  <a:srgbClr val="0070C0"/>
                </a:solidFill>
              </a:rPr>
              <a:t>htpps://hellenicleague.co.uk</a:t>
            </a:r>
          </a:p>
          <a:p>
            <a:r>
              <a:rPr lang="en-US" sz="2800" b="1" i="1" dirty="0"/>
              <a:t>(this is the ONLY web-link to use)</a:t>
            </a:r>
            <a:endParaRPr lang="en-US" sz="1000" b="1" i="1" dirty="0"/>
          </a:p>
          <a:p>
            <a:endParaRPr lang="en-US" sz="2800" b="1" i="1" dirty="0"/>
          </a:p>
          <a:p>
            <a:r>
              <a:rPr lang="en-US" sz="2800" b="1" dirty="0"/>
              <a:t>On the title line select ‘</a:t>
            </a:r>
            <a:r>
              <a:rPr lang="en-US" sz="2800" b="1" dirty="0">
                <a:highlight>
                  <a:srgbClr val="00FF00"/>
                </a:highlight>
              </a:rPr>
              <a:t>Admin</a:t>
            </a:r>
            <a:r>
              <a:rPr lang="en-US" sz="2800" b="1" dirty="0"/>
              <a:t>’then, select ‘</a:t>
            </a:r>
            <a:r>
              <a:rPr lang="en-US" sz="2800" b="1" dirty="0">
                <a:highlight>
                  <a:srgbClr val="00FF00"/>
                </a:highlight>
              </a:rPr>
              <a:t>Forms</a:t>
            </a:r>
            <a:r>
              <a:rPr lang="en-US" sz="2800" b="1" dirty="0"/>
              <a:t>’ </a:t>
            </a:r>
          </a:p>
          <a:p>
            <a:endParaRPr lang="en-US" dirty="0"/>
          </a:p>
          <a:p>
            <a:endParaRPr lang="en-US" dirty="0"/>
          </a:p>
          <a:p>
            <a:endParaRPr lang="en-US" u="sng" dirty="0">
              <a:solidFill>
                <a:srgbClr val="0070C0"/>
              </a:solidFill>
            </a:endParaRPr>
          </a:p>
          <a:p>
            <a:pPr algn="l"/>
            <a:endParaRPr lang="en-US" u="sng" dirty="0"/>
          </a:p>
          <a:p>
            <a:endParaRPr lang="en-US" u="sng" dirty="0">
              <a:solidFill>
                <a:srgbClr val="0070C0"/>
              </a:solidFill>
            </a:endParaRPr>
          </a:p>
          <a:p>
            <a:endParaRPr lang="en-US" u="sng" dirty="0">
              <a:solidFill>
                <a:srgbClr val="0070C0"/>
              </a:solidFill>
            </a:endParaRPr>
          </a:p>
          <a:p>
            <a:endParaRPr lang="en-GB" dirty="0"/>
          </a:p>
        </p:txBody>
      </p:sp>
    </p:spTree>
    <p:extLst>
      <p:ext uri="{BB962C8B-B14F-4D97-AF65-F5344CB8AC3E}">
        <p14:creationId xmlns:p14="http://schemas.microsoft.com/office/powerpoint/2010/main" val="3523141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ED6244C-2B0F-443B-AC57-6BA872B0557A}"/>
              </a:ext>
            </a:extLst>
          </p:cNvPr>
          <p:cNvSpPr>
            <a:spLocks noGrp="1"/>
          </p:cNvSpPr>
          <p:nvPr>
            <p:ph type="title"/>
          </p:nvPr>
        </p:nvSpPr>
        <p:spPr>
          <a:xfrm>
            <a:off x="453483" y="365125"/>
            <a:ext cx="11225561" cy="1325563"/>
          </a:xfrm>
        </p:spPr>
        <p:txBody>
          <a:bodyPr>
            <a:normAutofit fontScale="90000"/>
          </a:bodyPr>
          <a:lstStyle/>
          <a:p>
            <a:pPr algn="ctr"/>
            <a:r>
              <a:rPr lang="en-GB" sz="4800" b="1" dirty="0">
                <a:latin typeface="+mn-lt"/>
              </a:rPr>
              <a:t>Player Registration &amp; Transfers - </a:t>
            </a:r>
            <a:r>
              <a:rPr lang="en-GB" sz="3600" b="1" i="1" dirty="0">
                <a:latin typeface="+mn-lt"/>
              </a:rPr>
              <a:t>Forms &amp; How</a:t>
            </a:r>
            <a:br>
              <a:rPr lang="en-GB" sz="4800" b="1" dirty="0">
                <a:latin typeface="+mn-lt"/>
              </a:rPr>
            </a:br>
            <a:r>
              <a:rPr lang="en-GB" sz="2800" b="1" dirty="0">
                <a:latin typeface="+mn-lt"/>
              </a:rPr>
              <a:t>(Under 18s cannot be registered before submission of Parental Consent Form)</a:t>
            </a:r>
          </a:p>
        </p:txBody>
      </p:sp>
      <p:sp>
        <p:nvSpPr>
          <p:cNvPr id="6" name="Subtitle 5">
            <a:extLst>
              <a:ext uri="{FF2B5EF4-FFF2-40B4-BE49-F238E27FC236}">
                <a16:creationId xmlns:a16="http://schemas.microsoft.com/office/drawing/2014/main" id="{B622BDD7-1005-49B6-9239-223DB82AD8B5}"/>
              </a:ext>
            </a:extLst>
          </p:cNvPr>
          <p:cNvSpPr>
            <a:spLocks noGrp="1"/>
          </p:cNvSpPr>
          <p:nvPr>
            <p:ph idx="1"/>
          </p:nvPr>
        </p:nvSpPr>
        <p:spPr>
          <a:xfrm>
            <a:off x="401444" y="1825625"/>
            <a:ext cx="11493190" cy="3928404"/>
          </a:xfrm>
        </p:spPr>
        <p:txBody>
          <a:bodyPr>
            <a:normAutofit fontScale="92500"/>
          </a:bodyPr>
          <a:lstStyle/>
          <a:p>
            <a:r>
              <a:rPr lang="en-GB" sz="2400" b="1" dirty="0"/>
              <a:t>Clicking on Admin &amp; then ‘</a:t>
            </a:r>
            <a:r>
              <a:rPr lang="en-GB" sz="2400" b="1" dirty="0">
                <a:highlight>
                  <a:srgbClr val="00FF00"/>
                </a:highlight>
              </a:rPr>
              <a:t>Forms</a:t>
            </a:r>
            <a:r>
              <a:rPr lang="en-GB" sz="2400" b="1" dirty="0"/>
              <a:t>’ brings you player registration, player transfer and parental consent forms.</a:t>
            </a:r>
          </a:p>
          <a:p>
            <a:r>
              <a:rPr lang="en-GB" sz="2400" b="1" dirty="0">
                <a:highlight>
                  <a:srgbClr val="00FF00"/>
                </a:highlight>
              </a:rPr>
              <a:t>Players are registered </a:t>
            </a:r>
            <a:r>
              <a:rPr lang="en-GB" sz="2400" b="1" dirty="0"/>
              <a:t>via Whole Game System. </a:t>
            </a:r>
            <a:r>
              <a:rPr lang="en-GB" sz="2400" b="1" dirty="0">
                <a:highlight>
                  <a:srgbClr val="00FF00"/>
                </a:highlight>
              </a:rPr>
              <a:t>Instructions are on the form</a:t>
            </a:r>
            <a:r>
              <a:rPr lang="en-GB" sz="2400" b="1" dirty="0"/>
              <a:t>.</a:t>
            </a:r>
          </a:p>
          <a:p>
            <a:r>
              <a:rPr lang="en-GB" sz="2400" b="1" dirty="0"/>
              <a:t>Any player who is </a:t>
            </a:r>
            <a:r>
              <a:rPr lang="en-GB" sz="2400" b="1" dirty="0">
                <a:highlight>
                  <a:srgbClr val="00FF00"/>
                </a:highlight>
              </a:rPr>
              <a:t>under 18 </a:t>
            </a:r>
            <a:r>
              <a:rPr lang="en-GB" sz="2400" b="1" dirty="0"/>
              <a:t>on August 31</a:t>
            </a:r>
            <a:r>
              <a:rPr lang="en-GB" sz="2400" b="1" baseline="30000" dirty="0"/>
              <a:t>st</a:t>
            </a:r>
            <a:r>
              <a:rPr lang="en-GB" sz="2400" b="1" dirty="0"/>
              <a:t> (and is at least 16), needs to have an accompanying </a:t>
            </a:r>
            <a:r>
              <a:rPr lang="en-GB" sz="2400" b="1" dirty="0">
                <a:highlight>
                  <a:srgbClr val="00FF00"/>
                </a:highlight>
              </a:rPr>
              <a:t>Parental Consent Form </a:t>
            </a:r>
            <a:r>
              <a:rPr lang="en-GB" sz="2400" b="1" dirty="0"/>
              <a:t>before his registration can be approved. This needs to be sent (either hard copy or electronically) to the Player Registration Secretary, within 5 days of being signed. If the form is not received within 14 days, then the registration will be rejected.</a:t>
            </a:r>
          </a:p>
          <a:p>
            <a:r>
              <a:rPr lang="en-GB" sz="2400" b="1" dirty="0">
                <a:highlight>
                  <a:srgbClr val="00FF00"/>
                </a:highlight>
              </a:rPr>
              <a:t>Transfers</a:t>
            </a:r>
            <a:r>
              <a:rPr lang="en-GB" sz="2400" b="1" dirty="0"/>
              <a:t> only need to be done if the player concerned plays for another Uhlsport Hellenic club.</a:t>
            </a:r>
            <a:endParaRPr lang="en-GB" sz="1000" b="1" dirty="0"/>
          </a:p>
          <a:p>
            <a:r>
              <a:rPr lang="en-GB" sz="3200" b="1" i="1" dirty="0">
                <a:highlight>
                  <a:srgbClr val="FFFF00"/>
                </a:highlight>
              </a:rPr>
              <a:t>No Player is available for selection until they appear in the FA FULL TIME Players List for that club</a:t>
            </a:r>
          </a:p>
        </p:txBody>
      </p:sp>
    </p:spTree>
    <p:extLst>
      <p:ext uri="{BB962C8B-B14F-4D97-AF65-F5344CB8AC3E}">
        <p14:creationId xmlns:p14="http://schemas.microsoft.com/office/powerpoint/2010/main" val="30169241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1968</TotalTime>
  <Words>3319</Words>
  <Application>Microsoft Office PowerPoint</Application>
  <PresentationFormat>Widescreen</PresentationFormat>
  <Paragraphs>346</Paragraphs>
  <Slides>28</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Arial</vt:lpstr>
      <vt:lpstr>Calibri</vt:lpstr>
      <vt:lpstr>Calibri Light</vt:lpstr>
      <vt:lpstr>FS Jack Light</vt:lpstr>
      <vt:lpstr>Times New Roman</vt:lpstr>
      <vt:lpstr>Office Theme</vt:lpstr>
      <vt:lpstr>Worksheet</vt:lpstr>
      <vt:lpstr>uhlsport Hellenic League  Club Administration assistance (June 2025)</vt:lpstr>
      <vt:lpstr>uhlsport Hellenic League  Administrating Football at</vt:lpstr>
      <vt:lpstr>uhlsport Hellenic League  Thank you to our Sponsors</vt:lpstr>
      <vt:lpstr>uhlsport Hellenic League  Club Administration assistance (June 2025)</vt:lpstr>
      <vt:lpstr>Uhlsport Hellenic League - Rules</vt:lpstr>
      <vt:lpstr>   Club Affiliation to County FA - message from The FA  Affiliation will be available in Clubs Portal on Whole Game System (SMS) The League has no access to this. Your County FA is your Support area..   The FA’s Digital Customer Services Team webinar walking through the new process can be found here.   Further guidance and support is available on our Knowledge Base  Ensure that in your Club Portal Page   - A Primary Contact (receives the fixtures and updates)  - Two Team Administrators are nominated with mobile numbers for EACH TEAM, (handles the Results SMS Message system)  Inform The League Secretary of the name of your Primary Contact &amp; the two SMS Contacts as FA Full-Time often makes its own selections. </vt:lpstr>
      <vt:lpstr>Club Affiliation – To the League  Club Affiliation to The uhlsport Hellenic League  - Go to Website (see next slide) click on Admin, them Forms (post match &amp; Form D). - Open Form D. Complete &amp; Submit Note that new clubs to Alliance West &amp; East may need to be elected at the AGM</vt:lpstr>
      <vt:lpstr>Best place to start </vt:lpstr>
      <vt:lpstr>Player Registration &amp; Transfers - Forms &amp; How (Under 18s cannot be registered before submission of Parental Consent Form)</vt:lpstr>
      <vt:lpstr>Player Registration - This is the Responsibility of the Club</vt:lpstr>
      <vt:lpstr>Player Registration - Process &amp; what if ………..</vt:lpstr>
      <vt:lpstr>uhlsport Hellenic League   Fixtures – The Aims &amp; Objectives</vt:lpstr>
      <vt:lpstr>Pre-Match Day</vt:lpstr>
      <vt:lpstr>Pre-Match Day</vt:lpstr>
      <vt:lpstr>Hospitality – Clarification Requirements &amp; Desires</vt:lpstr>
      <vt:lpstr>On Match-Day –Minimum Requirements (Home Team)</vt:lpstr>
      <vt:lpstr>Medical Qualifications Required at Home Game</vt:lpstr>
      <vt:lpstr>Post Match Admin – Results Submission &amp; Report</vt:lpstr>
      <vt:lpstr>Results Submission - Required on Match Day.</vt:lpstr>
      <vt:lpstr>Results Submission –All Clubs–  Part 3 - Within 72 hours of match</vt:lpstr>
      <vt:lpstr>A Guide to Match Reporting for Hellenic &amp; Non-Hellenic games</vt:lpstr>
      <vt:lpstr>Postponements Process – All Clubs</vt:lpstr>
      <vt:lpstr>Rescheduling Postponed Games – Premier &amp; Division One Clubs</vt:lpstr>
      <vt:lpstr>Abandonments Process – All Clubs</vt:lpstr>
      <vt:lpstr>Match Officials (MO’s) &amp; Referee Observers</vt:lpstr>
      <vt:lpstr>PowerPoint Presentation</vt:lpstr>
      <vt:lpstr>Frequent &amp; Avoidable issues.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Beach</dc:creator>
  <cp:lastModifiedBy>Ian Hamilton</cp:lastModifiedBy>
  <cp:revision>79</cp:revision>
  <dcterms:created xsi:type="dcterms:W3CDTF">2019-07-01T14:20:18Z</dcterms:created>
  <dcterms:modified xsi:type="dcterms:W3CDTF">2025-07-09T11:58:33Z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1bc1192-6fe9-40f2-98e3-2494af9451bf_Enabled">
    <vt:lpwstr>true</vt:lpwstr>
  </property>
  <property fmtid="{D5CDD505-2E9C-101B-9397-08002B2CF9AE}" pid="3" name="MSIP_Label_21bc1192-6fe9-40f2-98e3-2494af9451bf_SetDate">
    <vt:lpwstr>2024-07-25T12:49:35Z</vt:lpwstr>
  </property>
  <property fmtid="{D5CDD505-2E9C-101B-9397-08002B2CF9AE}" pid="4" name="MSIP_Label_21bc1192-6fe9-40f2-98e3-2494af9451bf_Method">
    <vt:lpwstr>Standard</vt:lpwstr>
  </property>
  <property fmtid="{D5CDD505-2E9C-101B-9397-08002B2CF9AE}" pid="5" name="MSIP_Label_21bc1192-6fe9-40f2-98e3-2494af9451bf_Name">
    <vt:lpwstr>Internal</vt:lpwstr>
  </property>
  <property fmtid="{D5CDD505-2E9C-101B-9397-08002B2CF9AE}" pid="6" name="MSIP_Label_21bc1192-6fe9-40f2-98e3-2494af9451bf_SiteId">
    <vt:lpwstr>c1c6a0cc-f510-4e7d-9032-4eec7581641d</vt:lpwstr>
  </property>
  <property fmtid="{D5CDD505-2E9C-101B-9397-08002B2CF9AE}" pid="7" name="MSIP_Label_21bc1192-6fe9-40f2-98e3-2494af9451bf_ActionId">
    <vt:lpwstr>d7777b51-9c52-4bed-8f51-599054d529ce</vt:lpwstr>
  </property>
  <property fmtid="{D5CDD505-2E9C-101B-9397-08002B2CF9AE}" pid="8" name="MSIP_Label_21bc1192-6fe9-40f2-98e3-2494af9451bf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Internal</vt:lpwstr>
  </property>
</Properties>
</file>